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73" r:id="rId4"/>
    <p:sldId id="258" r:id="rId5"/>
    <p:sldId id="272" r:id="rId6"/>
    <p:sldId id="277" r:id="rId7"/>
    <p:sldId id="260" r:id="rId8"/>
    <p:sldId id="278" r:id="rId9"/>
    <p:sldId id="261" r:id="rId10"/>
    <p:sldId id="279" r:id="rId11"/>
    <p:sldId id="262" r:id="rId12"/>
    <p:sldId id="275" r:id="rId13"/>
    <p:sldId id="274" r:id="rId14"/>
    <p:sldId id="276" r:id="rId15"/>
    <p:sldId id="263" r:id="rId16"/>
    <p:sldId id="280" r:id="rId17"/>
    <p:sldId id="264" r:id="rId18"/>
    <p:sldId id="281" r:id="rId19"/>
    <p:sldId id="265" r:id="rId20"/>
    <p:sldId id="266" r:id="rId21"/>
    <p:sldId id="267"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69" r:id="rId40"/>
    <p:sldId id="299" r:id="rId41"/>
    <p:sldId id="270" r:id="rId42"/>
    <p:sldId id="271" r:id="rId43"/>
    <p:sldId id="300" r:id="rId44"/>
    <p:sldId id="301" r:id="rId45"/>
    <p:sldId id="302" r:id="rId46"/>
  </p:sldIdLst>
  <p:sldSz cx="9144000" cy="6858000" type="screen4x3"/>
  <p:notesSz cx="6858000" cy="9144000"/>
  <p:defaultTextStyle>
    <a:defPPr>
      <a:defRPr lang="en-CA"/>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0" autoAdjust="0"/>
  </p:normalViewPr>
  <p:slideViewPr>
    <p:cSldViewPr>
      <p:cViewPr varScale="1">
        <p:scale>
          <a:sx n="64" d="100"/>
          <a:sy n="64"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C2409-3FE6-47A7-96F5-990B5B2F940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CA"/>
        </a:p>
      </dgm:t>
    </dgm:pt>
    <dgm:pt modelId="{32F1DD92-1CA9-41E7-8C8A-718519E9E35E}">
      <dgm:prSet/>
      <dgm:spPr/>
      <dgm:t>
        <a:bodyPr/>
        <a:lstStyle/>
        <a:p>
          <a:pPr rtl="0"/>
          <a:r>
            <a:rPr lang="en-CA" baseline="0" dirty="0" smtClean="0"/>
            <a:t>Activity 1: Handout	</a:t>
          </a:r>
          <a:endParaRPr lang="en-CA" dirty="0"/>
        </a:p>
      </dgm:t>
    </dgm:pt>
    <dgm:pt modelId="{B4A1783D-D9DE-4644-83B3-4962074C8DBF}" type="parTrans" cxnId="{F136DC20-51F0-489C-837D-64B4669AA756}">
      <dgm:prSet/>
      <dgm:spPr/>
      <dgm:t>
        <a:bodyPr/>
        <a:lstStyle/>
        <a:p>
          <a:endParaRPr lang="en-CA"/>
        </a:p>
      </dgm:t>
    </dgm:pt>
    <dgm:pt modelId="{71ACC9C8-4876-4367-9057-47D7306FDBBC}" type="sibTrans" cxnId="{F136DC20-51F0-489C-837D-64B4669AA756}">
      <dgm:prSet/>
      <dgm:spPr/>
      <dgm:t>
        <a:bodyPr/>
        <a:lstStyle/>
        <a:p>
          <a:endParaRPr lang="en-CA"/>
        </a:p>
      </dgm:t>
    </dgm:pt>
    <dgm:pt modelId="{5E50F151-167E-4AD6-AAE9-F7D78F5A4A8B}">
      <dgm:prSet/>
      <dgm:spPr/>
      <dgm:t>
        <a:bodyPr/>
        <a:lstStyle/>
        <a:p>
          <a:pPr rtl="0"/>
          <a:endParaRPr lang="en-CA" dirty="0"/>
        </a:p>
      </dgm:t>
    </dgm:pt>
    <dgm:pt modelId="{701077DA-E9F4-440B-922C-93AF89E36893}" type="parTrans" cxnId="{79123127-D85D-40A8-8C26-1994E9C67916}">
      <dgm:prSet/>
      <dgm:spPr/>
      <dgm:t>
        <a:bodyPr/>
        <a:lstStyle/>
        <a:p>
          <a:endParaRPr lang="en-CA"/>
        </a:p>
      </dgm:t>
    </dgm:pt>
    <dgm:pt modelId="{0E0FEAA4-CB84-4717-8AF9-28B5A3146D23}" type="sibTrans" cxnId="{79123127-D85D-40A8-8C26-1994E9C67916}">
      <dgm:prSet/>
      <dgm:spPr/>
      <dgm:t>
        <a:bodyPr/>
        <a:lstStyle/>
        <a:p>
          <a:endParaRPr lang="en-CA"/>
        </a:p>
      </dgm:t>
    </dgm:pt>
    <dgm:pt modelId="{27B94C2B-CDC1-4120-AE30-68F1871547E2}">
      <dgm:prSet/>
      <dgm:spPr/>
      <dgm:t>
        <a:bodyPr/>
        <a:lstStyle/>
        <a:p>
          <a:pPr rtl="0"/>
          <a:r>
            <a:rPr lang="en-CA" baseline="0" dirty="0" smtClean="0"/>
            <a:t>What are some of your most important needs and wants? How do you satisfy these demands? How does this change over time? Compare your response with a partner. What is similar? What is different? What inferences can you make from this comparison? </a:t>
          </a:r>
          <a:endParaRPr lang="en-CA" dirty="0"/>
        </a:p>
      </dgm:t>
    </dgm:pt>
    <dgm:pt modelId="{36FA23CB-24AC-47ED-8EEC-852F676D6271}" type="parTrans" cxnId="{78C5939F-505C-497A-8231-E8BC163ABF10}">
      <dgm:prSet/>
      <dgm:spPr/>
      <dgm:t>
        <a:bodyPr/>
        <a:lstStyle/>
        <a:p>
          <a:endParaRPr lang="en-CA"/>
        </a:p>
      </dgm:t>
    </dgm:pt>
    <dgm:pt modelId="{ED228DEA-B098-4ACB-9719-B2E70757B783}" type="sibTrans" cxnId="{78C5939F-505C-497A-8231-E8BC163ABF10}">
      <dgm:prSet/>
      <dgm:spPr/>
      <dgm:t>
        <a:bodyPr/>
        <a:lstStyle/>
        <a:p>
          <a:endParaRPr lang="en-CA"/>
        </a:p>
      </dgm:t>
    </dgm:pt>
    <dgm:pt modelId="{55A4C6B1-CFA2-45F8-8AE8-B690F573FAB8}" type="pres">
      <dgm:prSet presAssocID="{C9EC2409-3FE6-47A7-96F5-990B5B2F940A}" presName="Name0" presStyleCnt="0">
        <dgm:presLayoutVars>
          <dgm:dir/>
          <dgm:animLvl val="lvl"/>
          <dgm:resizeHandles val="exact"/>
        </dgm:presLayoutVars>
      </dgm:prSet>
      <dgm:spPr/>
      <dgm:t>
        <a:bodyPr/>
        <a:lstStyle/>
        <a:p>
          <a:endParaRPr lang="en-CA"/>
        </a:p>
      </dgm:t>
    </dgm:pt>
    <dgm:pt modelId="{3B4BD6DA-C706-4FD2-81C8-C1C2489DCBED}" type="pres">
      <dgm:prSet presAssocID="{32F1DD92-1CA9-41E7-8C8A-718519E9E35E}" presName="linNode" presStyleCnt="0"/>
      <dgm:spPr/>
    </dgm:pt>
    <dgm:pt modelId="{52A7A90E-A299-44B2-A085-8E9DA00D4C38}" type="pres">
      <dgm:prSet presAssocID="{32F1DD92-1CA9-41E7-8C8A-718519E9E35E}" presName="parentText" presStyleLbl="node1" presStyleIdx="0" presStyleCnt="2">
        <dgm:presLayoutVars>
          <dgm:chMax val="1"/>
          <dgm:bulletEnabled val="1"/>
        </dgm:presLayoutVars>
      </dgm:prSet>
      <dgm:spPr/>
      <dgm:t>
        <a:bodyPr/>
        <a:lstStyle/>
        <a:p>
          <a:endParaRPr lang="en-CA"/>
        </a:p>
      </dgm:t>
    </dgm:pt>
    <dgm:pt modelId="{A2E6F923-279A-4D53-BAE5-7A0C3C9A3D1B}" type="pres">
      <dgm:prSet presAssocID="{32F1DD92-1CA9-41E7-8C8A-718519E9E35E}" presName="descendantText" presStyleLbl="alignAccFollowNode1" presStyleIdx="0" presStyleCnt="1">
        <dgm:presLayoutVars>
          <dgm:bulletEnabled val="1"/>
        </dgm:presLayoutVars>
      </dgm:prSet>
      <dgm:spPr/>
      <dgm:t>
        <a:bodyPr/>
        <a:lstStyle/>
        <a:p>
          <a:endParaRPr lang="en-CA"/>
        </a:p>
      </dgm:t>
    </dgm:pt>
    <dgm:pt modelId="{CC364445-AAF0-4879-B97B-D085B6E0BEDC}" type="pres">
      <dgm:prSet presAssocID="{71ACC9C8-4876-4367-9057-47D7306FDBBC}" presName="sp" presStyleCnt="0"/>
      <dgm:spPr/>
    </dgm:pt>
    <dgm:pt modelId="{CE81DB66-2121-4E7C-8522-AC9E12572639}" type="pres">
      <dgm:prSet presAssocID="{27B94C2B-CDC1-4120-AE30-68F1871547E2}" presName="linNode" presStyleCnt="0"/>
      <dgm:spPr/>
    </dgm:pt>
    <dgm:pt modelId="{1082CE77-363E-4E99-A8E7-3FA2B2D91195}" type="pres">
      <dgm:prSet presAssocID="{27B94C2B-CDC1-4120-AE30-68F1871547E2}" presName="parentText" presStyleLbl="node1" presStyleIdx="1" presStyleCnt="2">
        <dgm:presLayoutVars>
          <dgm:chMax val="1"/>
          <dgm:bulletEnabled val="1"/>
        </dgm:presLayoutVars>
      </dgm:prSet>
      <dgm:spPr/>
      <dgm:t>
        <a:bodyPr/>
        <a:lstStyle/>
        <a:p>
          <a:endParaRPr lang="en-CA"/>
        </a:p>
      </dgm:t>
    </dgm:pt>
  </dgm:ptLst>
  <dgm:cxnLst>
    <dgm:cxn modelId="{D54A52D6-A21B-4DE3-B51B-6D98C9FFC2E6}" type="presOf" srcId="{C9EC2409-3FE6-47A7-96F5-990B5B2F940A}" destId="{55A4C6B1-CFA2-45F8-8AE8-B690F573FAB8}" srcOrd="0" destOrd="0" presId="urn:microsoft.com/office/officeart/2005/8/layout/vList5"/>
    <dgm:cxn modelId="{78C5939F-505C-497A-8231-E8BC163ABF10}" srcId="{C9EC2409-3FE6-47A7-96F5-990B5B2F940A}" destId="{27B94C2B-CDC1-4120-AE30-68F1871547E2}" srcOrd="1" destOrd="0" parTransId="{36FA23CB-24AC-47ED-8EEC-852F676D6271}" sibTransId="{ED228DEA-B098-4ACB-9719-B2E70757B783}"/>
    <dgm:cxn modelId="{F136DC20-51F0-489C-837D-64B4669AA756}" srcId="{C9EC2409-3FE6-47A7-96F5-990B5B2F940A}" destId="{32F1DD92-1CA9-41E7-8C8A-718519E9E35E}" srcOrd="0" destOrd="0" parTransId="{B4A1783D-D9DE-4644-83B3-4962074C8DBF}" sibTransId="{71ACC9C8-4876-4367-9057-47D7306FDBBC}"/>
    <dgm:cxn modelId="{897B78F3-B716-47DD-A901-9126AD4ACCDB}" type="presOf" srcId="{5E50F151-167E-4AD6-AAE9-F7D78F5A4A8B}" destId="{A2E6F923-279A-4D53-BAE5-7A0C3C9A3D1B}" srcOrd="0" destOrd="0" presId="urn:microsoft.com/office/officeart/2005/8/layout/vList5"/>
    <dgm:cxn modelId="{439DDCC1-13C7-4968-8577-7461D847ADB9}" type="presOf" srcId="{27B94C2B-CDC1-4120-AE30-68F1871547E2}" destId="{1082CE77-363E-4E99-A8E7-3FA2B2D91195}" srcOrd="0" destOrd="0" presId="urn:microsoft.com/office/officeart/2005/8/layout/vList5"/>
    <dgm:cxn modelId="{79123127-D85D-40A8-8C26-1994E9C67916}" srcId="{32F1DD92-1CA9-41E7-8C8A-718519E9E35E}" destId="{5E50F151-167E-4AD6-AAE9-F7D78F5A4A8B}" srcOrd="0" destOrd="0" parTransId="{701077DA-E9F4-440B-922C-93AF89E36893}" sibTransId="{0E0FEAA4-CB84-4717-8AF9-28B5A3146D23}"/>
    <dgm:cxn modelId="{1B5AD90E-BD5E-47DB-B99E-076D83C9018C}" type="presOf" srcId="{32F1DD92-1CA9-41E7-8C8A-718519E9E35E}" destId="{52A7A90E-A299-44B2-A085-8E9DA00D4C38}" srcOrd="0" destOrd="0" presId="urn:microsoft.com/office/officeart/2005/8/layout/vList5"/>
    <dgm:cxn modelId="{9C3D6188-9A33-44F6-ADE7-8EFD63CA7923}" type="presParOf" srcId="{55A4C6B1-CFA2-45F8-8AE8-B690F573FAB8}" destId="{3B4BD6DA-C706-4FD2-81C8-C1C2489DCBED}" srcOrd="0" destOrd="0" presId="urn:microsoft.com/office/officeart/2005/8/layout/vList5"/>
    <dgm:cxn modelId="{952D3364-8CA1-4C37-BFEE-8E7E2A2D7300}" type="presParOf" srcId="{3B4BD6DA-C706-4FD2-81C8-C1C2489DCBED}" destId="{52A7A90E-A299-44B2-A085-8E9DA00D4C38}" srcOrd="0" destOrd="0" presId="urn:microsoft.com/office/officeart/2005/8/layout/vList5"/>
    <dgm:cxn modelId="{12B8E523-1C8B-4523-BC0F-2755460E1694}" type="presParOf" srcId="{3B4BD6DA-C706-4FD2-81C8-C1C2489DCBED}" destId="{A2E6F923-279A-4D53-BAE5-7A0C3C9A3D1B}" srcOrd="1" destOrd="0" presId="urn:microsoft.com/office/officeart/2005/8/layout/vList5"/>
    <dgm:cxn modelId="{0FDDDD9E-0E8B-402D-9ABF-8B06B41CCEDD}" type="presParOf" srcId="{55A4C6B1-CFA2-45F8-8AE8-B690F573FAB8}" destId="{CC364445-AAF0-4879-B97B-D085B6E0BEDC}" srcOrd="1" destOrd="0" presId="urn:microsoft.com/office/officeart/2005/8/layout/vList5"/>
    <dgm:cxn modelId="{AAB858FF-4E37-4CBF-A236-313DCBF104AA}" type="presParOf" srcId="{55A4C6B1-CFA2-45F8-8AE8-B690F573FAB8}" destId="{CE81DB66-2121-4E7C-8522-AC9E12572639}" srcOrd="2" destOrd="0" presId="urn:microsoft.com/office/officeart/2005/8/layout/vList5"/>
    <dgm:cxn modelId="{6F1DCEC6-E04D-4506-828B-938012AFE360}" type="presParOf" srcId="{CE81DB66-2121-4E7C-8522-AC9E12572639}" destId="{1082CE77-363E-4E99-A8E7-3FA2B2D91195}"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E6F923-279A-4D53-BAE5-7A0C3C9A3D1B}">
      <dsp:nvSpPr>
        <dsp:cNvPr id="0" name=""/>
        <dsp:cNvSpPr/>
      </dsp:nvSpPr>
      <dsp:spPr>
        <a:xfrm rot="5400000">
          <a:off x="4857406" y="-1615520"/>
          <a:ext cx="1719922" cy="538105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CA" sz="6500" kern="1200" dirty="0"/>
        </a:p>
      </dsp:txBody>
      <dsp:txXfrm rot="5400000">
        <a:off x="4857406" y="-1615520"/>
        <a:ext cx="1719922" cy="5381051"/>
      </dsp:txXfrm>
    </dsp:sp>
    <dsp:sp modelId="{52A7A90E-A299-44B2-A085-8E9DA00D4C38}">
      <dsp:nvSpPr>
        <dsp:cNvPr id="0" name=""/>
        <dsp:cNvSpPr/>
      </dsp:nvSpPr>
      <dsp:spPr>
        <a:xfrm>
          <a:off x="0" y="53"/>
          <a:ext cx="3026841" cy="2149902"/>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CA" sz="1500" kern="1200" baseline="0" dirty="0" smtClean="0"/>
            <a:t>Activity 1: Handout	</a:t>
          </a:r>
          <a:endParaRPr lang="en-CA" sz="1500" kern="1200" dirty="0"/>
        </a:p>
      </dsp:txBody>
      <dsp:txXfrm>
        <a:off x="0" y="53"/>
        <a:ext cx="3026841" cy="2149902"/>
      </dsp:txXfrm>
    </dsp:sp>
    <dsp:sp modelId="{1082CE77-363E-4E99-A8E7-3FA2B2D91195}">
      <dsp:nvSpPr>
        <dsp:cNvPr id="0" name=""/>
        <dsp:cNvSpPr/>
      </dsp:nvSpPr>
      <dsp:spPr>
        <a:xfrm>
          <a:off x="0" y="2257451"/>
          <a:ext cx="3026841" cy="2149902"/>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CA" sz="1500" kern="1200" baseline="0" dirty="0" smtClean="0"/>
            <a:t>What are some of your most important needs and wants? How do you satisfy these demands? How does this change over time? Compare your response with a partner. What is similar? What is different? What inferences can you make from this comparison? </a:t>
          </a:r>
          <a:endParaRPr lang="en-CA" sz="1500" kern="1200" dirty="0"/>
        </a:p>
      </dsp:txBody>
      <dsp:txXfrm>
        <a:off x="0" y="2257451"/>
        <a:ext cx="3026841" cy="21499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CA"/>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CA"/>
          </a:p>
        </p:txBody>
      </p:sp>
      <p:sp>
        <p:nvSpPr>
          <p:cNvPr id="4608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CA"/>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15D36FD-3D6E-4FEC-87F0-996DED25D2B5}"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E6E23ECD-EDAA-439F-9A90-B5BA097681D2}" type="slidenum">
              <a:rPr lang="en-CA" smtClean="0">
                <a:latin typeface="Times New Roman" charset="0"/>
              </a:rPr>
              <a:pPr/>
              <a:t>1</a:t>
            </a:fld>
            <a:endParaRPr lang="en-CA" smtClean="0">
              <a:latin typeface="Times New Roman"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z="900" b="1"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F4D74EB-DC2E-47CA-82CA-F04E6BF797DB}" type="slidenum">
              <a:rPr lang="en-CA" smtClean="0">
                <a:latin typeface="Times New Roman" charset="0"/>
              </a:rPr>
              <a:pPr/>
              <a:t>11</a:t>
            </a:fld>
            <a:endParaRPr lang="en-CA" smtClean="0">
              <a:latin typeface="Times New Roman"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900" b="1" smtClean="0">
                <a:latin typeface="Arial" charset="0"/>
              </a:rPr>
              <a:t>CONSUMER INFLUENCE ON PRODUCTS</a:t>
            </a:r>
            <a:endParaRPr lang="en-US" sz="900" smtClean="0">
              <a:latin typeface="Arial" charset="0"/>
            </a:endParaRPr>
          </a:p>
          <a:p>
            <a:pPr eaLnBrk="1" hangingPunct="1">
              <a:buFontTx/>
              <a:buChar char="•"/>
            </a:pPr>
            <a:r>
              <a:rPr lang="en-US" sz="900" smtClean="0">
                <a:latin typeface="Arial" charset="0"/>
              </a:rPr>
              <a:t>ask students what they have purchased over the last month.  </a:t>
            </a:r>
          </a:p>
          <a:p>
            <a:pPr eaLnBrk="1" hangingPunct="1">
              <a:buFontTx/>
              <a:buChar char="•"/>
            </a:pPr>
            <a:r>
              <a:rPr lang="en-US" sz="900" smtClean="0">
                <a:latin typeface="Arial" charset="0"/>
              </a:rPr>
              <a:t>ask them if the colour, style, size, or other options mattered?  </a:t>
            </a:r>
          </a:p>
          <a:p>
            <a:pPr eaLnBrk="1" hangingPunct="1">
              <a:buFontTx/>
              <a:buChar char="•"/>
            </a:pPr>
            <a:r>
              <a:rPr lang="en-US" sz="900" smtClean="0">
                <a:latin typeface="Arial" charset="0"/>
              </a:rPr>
              <a:t>ask them to identify style and colours for clothes that are “in” now?  </a:t>
            </a:r>
          </a:p>
          <a:p>
            <a:pPr eaLnBrk="1" hangingPunct="1">
              <a:buFontTx/>
              <a:buChar char="•"/>
            </a:pPr>
            <a:r>
              <a:rPr lang="en-US" sz="900" smtClean="0">
                <a:latin typeface="Arial" charset="0"/>
              </a:rPr>
              <a:t>ask them to consider what information businesses get from their buying habits.</a:t>
            </a:r>
          </a:p>
          <a:p>
            <a:pPr eaLnBrk="1" hangingPunct="1">
              <a:buFontTx/>
              <a:buChar char="•"/>
            </a:pPr>
            <a:r>
              <a:rPr lang="en-US" sz="900" smtClean="0">
                <a:latin typeface="Arial" charset="0"/>
              </a:rPr>
              <a:t>the shift from business controlling the marketplace to more consumer control took place during the 1950s.</a:t>
            </a:r>
          </a:p>
          <a:p>
            <a:pPr eaLnBrk="1" hangingPunct="1"/>
            <a:r>
              <a:rPr lang="en-US" sz="900" b="1" smtClean="0">
                <a:latin typeface="Arial" charset="0"/>
              </a:rPr>
              <a:t>When Products Become Obsolete</a:t>
            </a:r>
          </a:p>
          <a:p>
            <a:pPr eaLnBrk="1" hangingPunct="1"/>
            <a:r>
              <a:rPr lang="en-US" sz="900" b="1" smtClean="0">
                <a:latin typeface="Arial" charset="0"/>
              </a:rPr>
              <a:t>Examples:</a:t>
            </a:r>
          </a:p>
          <a:p>
            <a:pPr eaLnBrk="1" hangingPunct="1">
              <a:buFontTx/>
              <a:buChar char="•"/>
            </a:pPr>
            <a:r>
              <a:rPr lang="en-US" sz="900" smtClean="0">
                <a:latin typeface="Arial" charset="0"/>
              </a:rPr>
              <a:t>Treadle sewing machines, stem-powered locomotives (trains), wringer washer, and manual typewriters are examples of product that have become obsolete.</a:t>
            </a:r>
          </a:p>
          <a:p>
            <a:pPr eaLnBrk="1" hangingPunct="1">
              <a:buFontTx/>
              <a:buChar char="•"/>
            </a:pPr>
            <a:r>
              <a:rPr lang="en-US" sz="900" smtClean="0">
                <a:latin typeface="Arial" charset="0"/>
              </a:rPr>
              <a:t>The service of delivering coal and ice to people’s homes is also an example of obsolescence. </a:t>
            </a:r>
          </a:p>
          <a:p>
            <a:pPr eaLnBrk="1" hangingPunct="1"/>
            <a:endParaRPr lang="en-CA" sz="9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3A6D2569-71C5-4EB3-975D-3B0DE762A6DD}" type="slidenum">
              <a:rPr lang="en-CA" smtClean="0">
                <a:latin typeface="Times New Roman" charset="0"/>
              </a:rPr>
              <a:pPr/>
              <a:t>12</a:t>
            </a:fld>
            <a:endParaRPr lang="en-CA" smtClean="0">
              <a:latin typeface="Times New Roman"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z="900" b="1" smtClean="0">
                <a:latin typeface="Arial" charset="0"/>
              </a:rPr>
              <a:t>CONSUMER INFLUENCE ON PRODUCTS</a:t>
            </a:r>
            <a:endParaRPr lang="en-US" sz="900" smtClean="0">
              <a:latin typeface="Arial" charset="0"/>
            </a:endParaRPr>
          </a:p>
          <a:p>
            <a:pPr eaLnBrk="1" hangingPunct="1">
              <a:buFontTx/>
              <a:buChar char="•"/>
            </a:pPr>
            <a:r>
              <a:rPr lang="en-US" sz="900" smtClean="0">
                <a:latin typeface="Arial" charset="0"/>
              </a:rPr>
              <a:t>ask students what they have purchased over the last month.  </a:t>
            </a:r>
          </a:p>
          <a:p>
            <a:pPr eaLnBrk="1" hangingPunct="1">
              <a:buFontTx/>
              <a:buChar char="•"/>
            </a:pPr>
            <a:r>
              <a:rPr lang="en-US" sz="900" smtClean="0">
                <a:latin typeface="Arial" charset="0"/>
              </a:rPr>
              <a:t>ask them if the colour, style, size, or other options mattered?  </a:t>
            </a:r>
          </a:p>
          <a:p>
            <a:pPr eaLnBrk="1" hangingPunct="1">
              <a:buFontTx/>
              <a:buChar char="•"/>
            </a:pPr>
            <a:r>
              <a:rPr lang="en-US" sz="900" smtClean="0">
                <a:latin typeface="Arial" charset="0"/>
              </a:rPr>
              <a:t>ask them to identify style and colours for clothes that are “in” now?  </a:t>
            </a:r>
          </a:p>
          <a:p>
            <a:pPr eaLnBrk="1" hangingPunct="1">
              <a:buFontTx/>
              <a:buChar char="•"/>
            </a:pPr>
            <a:r>
              <a:rPr lang="en-US" sz="900" smtClean="0">
                <a:latin typeface="Arial" charset="0"/>
              </a:rPr>
              <a:t>ask them to consider what information businesses get from their buying habits.</a:t>
            </a:r>
          </a:p>
          <a:p>
            <a:pPr eaLnBrk="1" hangingPunct="1">
              <a:buFontTx/>
              <a:buChar char="•"/>
            </a:pPr>
            <a:r>
              <a:rPr lang="en-US" sz="900" smtClean="0">
                <a:latin typeface="Arial" charset="0"/>
              </a:rPr>
              <a:t>the shift from business controlling the marketplace to more consumer control took place during the 1950s.</a:t>
            </a:r>
          </a:p>
          <a:p>
            <a:pPr eaLnBrk="1" hangingPunct="1"/>
            <a:r>
              <a:rPr lang="en-US" sz="900" b="1" smtClean="0">
                <a:latin typeface="Arial" charset="0"/>
              </a:rPr>
              <a:t>When Products Become Obsolete</a:t>
            </a:r>
          </a:p>
          <a:p>
            <a:pPr eaLnBrk="1" hangingPunct="1"/>
            <a:r>
              <a:rPr lang="en-US" sz="900" b="1" smtClean="0">
                <a:latin typeface="Arial" charset="0"/>
              </a:rPr>
              <a:t>Examples:</a:t>
            </a:r>
          </a:p>
          <a:p>
            <a:pPr eaLnBrk="1" hangingPunct="1">
              <a:buFontTx/>
              <a:buChar char="•"/>
            </a:pPr>
            <a:r>
              <a:rPr lang="en-US" sz="900" smtClean="0">
                <a:latin typeface="Arial" charset="0"/>
              </a:rPr>
              <a:t>Treadle sewing machines, stem-powered locomotives (trains), wringer washer, and manual typewriters are examples of product that have become obsolete.</a:t>
            </a:r>
          </a:p>
          <a:p>
            <a:pPr eaLnBrk="1" hangingPunct="1">
              <a:buFontTx/>
              <a:buChar char="•"/>
            </a:pPr>
            <a:r>
              <a:rPr lang="en-US" sz="900" smtClean="0">
                <a:latin typeface="Arial" charset="0"/>
              </a:rPr>
              <a:t>The service of delivering coal and ice to people’s homes is also an example of obsolescence. </a:t>
            </a:r>
          </a:p>
          <a:p>
            <a:pPr eaLnBrk="1" hangingPunct="1"/>
            <a:endParaRPr lang="en-CA" sz="9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80002FD7-4451-40BA-844A-938A3EADFC0E}" type="slidenum">
              <a:rPr lang="en-CA" smtClean="0">
                <a:latin typeface="Times New Roman" charset="0"/>
              </a:rPr>
              <a:pPr/>
              <a:t>13</a:t>
            </a:fld>
            <a:endParaRPr lang="en-CA" smtClean="0">
              <a:latin typeface="Times New Roman"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900" b="1" smtClean="0">
                <a:latin typeface="Arial" charset="0"/>
              </a:rPr>
              <a:t>CONSUMER INFLUENCE ON PRODUCTS</a:t>
            </a:r>
            <a:endParaRPr lang="en-US" sz="900" smtClean="0">
              <a:latin typeface="Arial" charset="0"/>
            </a:endParaRPr>
          </a:p>
          <a:p>
            <a:pPr eaLnBrk="1" hangingPunct="1">
              <a:buFontTx/>
              <a:buChar char="•"/>
            </a:pPr>
            <a:r>
              <a:rPr lang="en-US" sz="900" smtClean="0">
                <a:latin typeface="Arial" charset="0"/>
              </a:rPr>
              <a:t>ask students what they have purchased over the last month.  </a:t>
            </a:r>
          </a:p>
          <a:p>
            <a:pPr eaLnBrk="1" hangingPunct="1">
              <a:buFontTx/>
              <a:buChar char="•"/>
            </a:pPr>
            <a:r>
              <a:rPr lang="en-US" sz="900" smtClean="0">
                <a:latin typeface="Arial" charset="0"/>
              </a:rPr>
              <a:t>ask them if the colour, style, size, or other options mattered?  </a:t>
            </a:r>
          </a:p>
          <a:p>
            <a:pPr eaLnBrk="1" hangingPunct="1">
              <a:buFontTx/>
              <a:buChar char="•"/>
            </a:pPr>
            <a:r>
              <a:rPr lang="en-US" sz="900" smtClean="0">
                <a:latin typeface="Arial" charset="0"/>
              </a:rPr>
              <a:t>ask them to identify style and colours for clothes that are “in” now?  </a:t>
            </a:r>
          </a:p>
          <a:p>
            <a:pPr eaLnBrk="1" hangingPunct="1">
              <a:buFontTx/>
              <a:buChar char="•"/>
            </a:pPr>
            <a:r>
              <a:rPr lang="en-US" sz="900" smtClean="0">
                <a:latin typeface="Arial" charset="0"/>
              </a:rPr>
              <a:t>ask them to consider what information businesses get from their buying habits.</a:t>
            </a:r>
          </a:p>
          <a:p>
            <a:pPr eaLnBrk="1" hangingPunct="1">
              <a:buFontTx/>
              <a:buChar char="•"/>
            </a:pPr>
            <a:r>
              <a:rPr lang="en-US" sz="900" smtClean="0">
                <a:latin typeface="Arial" charset="0"/>
              </a:rPr>
              <a:t>the shift from business controlling the marketplace to more consumer control took place during the 1950s.</a:t>
            </a:r>
          </a:p>
          <a:p>
            <a:pPr eaLnBrk="1" hangingPunct="1"/>
            <a:r>
              <a:rPr lang="en-US" sz="900" b="1" smtClean="0">
                <a:latin typeface="Arial" charset="0"/>
              </a:rPr>
              <a:t>When Products Become Obsolete</a:t>
            </a:r>
          </a:p>
          <a:p>
            <a:pPr eaLnBrk="1" hangingPunct="1"/>
            <a:r>
              <a:rPr lang="en-US" sz="900" b="1" smtClean="0">
                <a:latin typeface="Arial" charset="0"/>
              </a:rPr>
              <a:t>Examples:</a:t>
            </a:r>
          </a:p>
          <a:p>
            <a:pPr eaLnBrk="1" hangingPunct="1">
              <a:buFontTx/>
              <a:buChar char="•"/>
            </a:pPr>
            <a:r>
              <a:rPr lang="en-US" sz="900" smtClean="0">
                <a:latin typeface="Arial" charset="0"/>
              </a:rPr>
              <a:t>Treadle sewing machines, stem-powered locomotives (trains), wringer washer, and manual typewriters are examples of product that have become obsolete.</a:t>
            </a:r>
          </a:p>
          <a:p>
            <a:pPr eaLnBrk="1" hangingPunct="1">
              <a:buFontTx/>
              <a:buChar char="•"/>
            </a:pPr>
            <a:r>
              <a:rPr lang="en-US" sz="900" smtClean="0">
                <a:latin typeface="Arial" charset="0"/>
              </a:rPr>
              <a:t>The service of delivering coal and ice to people’s homes is also an example of obsolescence. </a:t>
            </a:r>
          </a:p>
          <a:p>
            <a:pPr eaLnBrk="1" hangingPunct="1"/>
            <a:endParaRPr lang="en-CA" sz="9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fld id="{D448173E-B1ED-44F7-BF3D-B158839AC593}" type="slidenum">
              <a:rPr lang="en-CA" smtClean="0">
                <a:latin typeface="Times New Roman" charset="0"/>
              </a:rPr>
              <a:pPr/>
              <a:t>15</a:t>
            </a:fld>
            <a:endParaRPr lang="en-CA" smtClean="0">
              <a:latin typeface="Times New Roman"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900" b="1" smtClean="0">
                <a:latin typeface="Arial" charset="0"/>
              </a:rPr>
              <a:t>CONSUMER INFLUENCE ON PRICE</a:t>
            </a:r>
          </a:p>
          <a:p>
            <a:pPr eaLnBrk="1" hangingPunct="1">
              <a:buFontTx/>
              <a:buChar char="•"/>
            </a:pPr>
            <a:r>
              <a:rPr lang="en-US" sz="900" smtClean="0">
                <a:latin typeface="Arial" charset="0"/>
              </a:rPr>
              <a:t>Consumers want access to a wide variety of inexpensive, reliable goods and services.</a:t>
            </a:r>
          </a:p>
          <a:p>
            <a:pPr eaLnBrk="1" hangingPunct="1">
              <a:buFontTx/>
              <a:buChar char="•"/>
            </a:pPr>
            <a:r>
              <a:rPr lang="en-US" sz="900" smtClean="0">
                <a:latin typeface="Arial" charset="0"/>
              </a:rPr>
              <a:t>In the 1950’s, when businesses had a greater degree of </a:t>
            </a:r>
            <a:r>
              <a:rPr lang="en-US" sz="900" b="1" smtClean="0">
                <a:latin typeface="Arial" charset="0"/>
              </a:rPr>
              <a:t>pricing power</a:t>
            </a:r>
            <a:r>
              <a:rPr lang="en-US" sz="900" smtClean="0">
                <a:latin typeface="Arial" charset="0"/>
              </a:rPr>
              <a:t> they offered a limited variety of products.</a:t>
            </a:r>
          </a:p>
          <a:p>
            <a:pPr eaLnBrk="1" hangingPunct="1">
              <a:buFontTx/>
              <a:buChar char="•"/>
            </a:pPr>
            <a:r>
              <a:rPr lang="en-US" sz="900" smtClean="0">
                <a:latin typeface="Arial" charset="0"/>
              </a:rPr>
              <a:t>Today we have a wider range of brands and a broader price range to choose from (example cereal).</a:t>
            </a:r>
          </a:p>
          <a:p>
            <a:pPr eaLnBrk="1" hangingPunct="1">
              <a:buFontTx/>
              <a:buChar char="•"/>
            </a:pPr>
            <a:r>
              <a:rPr lang="en-US" sz="900" smtClean="0">
                <a:latin typeface="Arial" charset="0"/>
              </a:rPr>
              <a:t>When setting a price for a product, producers have to consider what the customer will pay for it in addition to the cost of producing it.</a:t>
            </a:r>
          </a:p>
          <a:p>
            <a:pPr eaLnBrk="1" hangingPunct="1">
              <a:buFontTx/>
              <a:buChar char="•"/>
            </a:pPr>
            <a:r>
              <a:rPr lang="en-US" sz="900" smtClean="0">
                <a:latin typeface="Arial" charset="0"/>
              </a:rPr>
              <a:t>Similar products will be in the same price range as competitor's products.</a:t>
            </a:r>
          </a:p>
          <a:p>
            <a:pPr eaLnBrk="1" hangingPunct="1"/>
            <a:r>
              <a:rPr lang="en-US" sz="900" b="1" smtClean="0">
                <a:latin typeface="Arial" charset="0"/>
              </a:rPr>
              <a:t>CONSUMER INFLUENCE ON SERVICE</a:t>
            </a:r>
          </a:p>
          <a:p>
            <a:pPr eaLnBrk="1" hangingPunct="1">
              <a:buFontTx/>
              <a:buChar char="•"/>
            </a:pPr>
            <a:r>
              <a:rPr lang="en-US" sz="900" smtClean="0">
                <a:latin typeface="Arial" charset="0"/>
              </a:rPr>
              <a:t>Consumers have influenced restaurant service.  Customers, at one time, had to go into and eat at the restaurant  When take-out started customers had to go into the business to get the food.  Some restaurants started offering drive-thru, and others followed suit. At first it was mainly pizza businesses that offered delivery.  Now other restaurants such as Swiss Chalet have started offering delivery service.  Even grocery stores, such as Dominion, have been influenced by consumers and now offer take-out and delivery.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C4716C82-2AB5-4A7F-8A9B-517266A2BC0E}" type="slidenum">
              <a:rPr lang="en-CA" smtClean="0">
                <a:latin typeface="Times New Roman" charset="0"/>
              </a:rPr>
              <a:pPr/>
              <a:t>16</a:t>
            </a:fld>
            <a:endParaRPr lang="en-CA" smtClean="0">
              <a:latin typeface="Times New Roman"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z="900" b="1" smtClean="0">
                <a:latin typeface="Arial" charset="0"/>
              </a:rPr>
              <a:t>CONSUMER INFLUENCE ON PRICE</a:t>
            </a:r>
          </a:p>
          <a:p>
            <a:pPr eaLnBrk="1" hangingPunct="1">
              <a:buFontTx/>
              <a:buChar char="•"/>
            </a:pPr>
            <a:r>
              <a:rPr lang="en-US" sz="900" smtClean="0">
                <a:latin typeface="Arial" charset="0"/>
              </a:rPr>
              <a:t>Consumers want access to a wide variety of inexpensive, reliable goods and services.</a:t>
            </a:r>
          </a:p>
          <a:p>
            <a:pPr eaLnBrk="1" hangingPunct="1">
              <a:buFontTx/>
              <a:buChar char="•"/>
            </a:pPr>
            <a:r>
              <a:rPr lang="en-US" sz="900" smtClean="0">
                <a:latin typeface="Arial" charset="0"/>
              </a:rPr>
              <a:t>In the 1950’s, when businesses had a greater degree of </a:t>
            </a:r>
            <a:r>
              <a:rPr lang="en-US" sz="900" b="1" smtClean="0">
                <a:latin typeface="Arial" charset="0"/>
              </a:rPr>
              <a:t>pricing power</a:t>
            </a:r>
            <a:r>
              <a:rPr lang="en-US" sz="900" smtClean="0">
                <a:latin typeface="Arial" charset="0"/>
              </a:rPr>
              <a:t> they offered a limited variety of products.</a:t>
            </a:r>
          </a:p>
          <a:p>
            <a:pPr eaLnBrk="1" hangingPunct="1">
              <a:buFontTx/>
              <a:buChar char="•"/>
            </a:pPr>
            <a:r>
              <a:rPr lang="en-US" sz="900" smtClean="0">
                <a:latin typeface="Arial" charset="0"/>
              </a:rPr>
              <a:t>Today we have a wider range of brands and a broader price range to choose from (example cereal).</a:t>
            </a:r>
          </a:p>
          <a:p>
            <a:pPr eaLnBrk="1" hangingPunct="1">
              <a:buFontTx/>
              <a:buChar char="•"/>
            </a:pPr>
            <a:r>
              <a:rPr lang="en-US" sz="900" smtClean="0">
                <a:latin typeface="Arial" charset="0"/>
              </a:rPr>
              <a:t>When setting a price for a product, producers have to consider what the customer will pay for it in addition to the cost of producing it.</a:t>
            </a:r>
          </a:p>
          <a:p>
            <a:pPr eaLnBrk="1" hangingPunct="1">
              <a:buFontTx/>
              <a:buChar char="•"/>
            </a:pPr>
            <a:r>
              <a:rPr lang="en-US" sz="900" smtClean="0">
                <a:latin typeface="Arial" charset="0"/>
              </a:rPr>
              <a:t>Similar products will be in the same price range as competitor's products.</a:t>
            </a:r>
          </a:p>
          <a:p>
            <a:pPr eaLnBrk="1" hangingPunct="1"/>
            <a:r>
              <a:rPr lang="en-US" sz="900" b="1" smtClean="0">
                <a:latin typeface="Arial" charset="0"/>
              </a:rPr>
              <a:t>CONSUMER INFLUENCE ON SERVICE</a:t>
            </a:r>
          </a:p>
          <a:p>
            <a:pPr eaLnBrk="1" hangingPunct="1">
              <a:buFontTx/>
              <a:buChar char="•"/>
            </a:pPr>
            <a:r>
              <a:rPr lang="en-US" sz="900" smtClean="0">
                <a:latin typeface="Arial" charset="0"/>
              </a:rPr>
              <a:t>Consumers have influenced restaurant service.  Customers, at one time, had to go into and eat at the restaurant  When take-out started customers had to go into the business to get the food.  Some restaurants started offering drive-thru, and others followed suit. At first it was mainly pizza businesses that offered delivery.  Now other restaurants such as Swiss Chalet have started offering delivery service.  Even grocery stores, such as Dominion, have been influenced by consumers and now offer take-out and delivery.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CFC2C45B-F5E8-4BE8-9141-7C189AA845D7}" type="slidenum">
              <a:rPr lang="en-CA" smtClean="0">
                <a:latin typeface="Times New Roman" charset="0"/>
              </a:rPr>
              <a:pPr/>
              <a:t>17</a:t>
            </a:fld>
            <a:endParaRPr lang="en-CA" smtClean="0">
              <a:latin typeface="Times New Roman"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z="900" b="1" smtClean="0">
                <a:latin typeface="Arial" charset="0"/>
              </a:rPr>
              <a:t>CHARACTERISTIS OF ENTREPRENEURS </a:t>
            </a:r>
          </a:p>
          <a:p>
            <a:pPr eaLnBrk="1" hangingPunct="1">
              <a:buFontTx/>
              <a:buChar char="•"/>
            </a:pPr>
            <a:r>
              <a:rPr lang="en-US" sz="900" b="1" smtClean="0">
                <a:latin typeface="Arial" charset="0"/>
              </a:rPr>
              <a:t>self-confidence: </a:t>
            </a:r>
            <a:r>
              <a:rPr lang="en-US" sz="900" smtClean="0">
                <a:latin typeface="Arial" charset="0"/>
              </a:rPr>
              <a:t>self-assured and positive and confident in their ability to run a business including purchasing, marketing, and accounting.</a:t>
            </a:r>
          </a:p>
          <a:p>
            <a:pPr eaLnBrk="1" hangingPunct="1">
              <a:buFontTx/>
              <a:buChar char="•"/>
            </a:pPr>
            <a:r>
              <a:rPr lang="en-US" sz="900" b="1" smtClean="0">
                <a:latin typeface="Arial" charset="0"/>
              </a:rPr>
              <a:t>a flair for innovation</a:t>
            </a:r>
            <a:r>
              <a:rPr lang="en-US" sz="900" smtClean="0">
                <a:latin typeface="Arial" charset="0"/>
              </a:rPr>
              <a:t>: improving upon what is being done in the marketplace and anticipating future consumer needs and wants.</a:t>
            </a:r>
          </a:p>
          <a:p>
            <a:pPr eaLnBrk="1" hangingPunct="1">
              <a:buFontTx/>
              <a:buChar char="•"/>
            </a:pPr>
            <a:r>
              <a:rPr lang="en-US" sz="900" b="1" smtClean="0">
                <a:latin typeface="Arial" charset="0"/>
              </a:rPr>
              <a:t>the ability to work alone</a:t>
            </a:r>
            <a:r>
              <a:rPr lang="en-US" sz="900" smtClean="0">
                <a:latin typeface="Arial" charset="0"/>
              </a:rPr>
              <a:t>: initiative and drive to accomplish tasks and meet deadlines on one’s own</a:t>
            </a:r>
          </a:p>
          <a:p>
            <a:pPr eaLnBrk="1" hangingPunct="1">
              <a:buFontTx/>
              <a:buChar char="•"/>
            </a:pPr>
            <a:r>
              <a:rPr lang="en-US" sz="900" b="1" smtClean="0">
                <a:latin typeface="Arial" charset="0"/>
              </a:rPr>
              <a:t>an aptitude for managing others:</a:t>
            </a:r>
            <a:r>
              <a:rPr lang="en-US" sz="900" smtClean="0">
                <a:latin typeface="Arial" charset="0"/>
              </a:rPr>
              <a:t> the ability to motivate others to achieve objectives</a:t>
            </a:r>
            <a:endParaRPr lang="en-US" sz="900" b="1" smtClean="0">
              <a:latin typeface="Arial" charset="0"/>
            </a:endParaRPr>
          </a:p>
          <a:p>
            <a:pPr eaLnBrk="1" hangingPunct="1"/>
            <a:r>
              <a:rPr lang="en-US" sz="900" b="1" smtClean="0">
                <a:latin typeface="Arial" charset="0"/>
              </a:rPr>
              <a:t>CONSUMER NEEDS AND WANTS</a:t>
            </a:r>
          </a:p>
          <a:p>
            <a:pPr eaLnBrk="1" hangingPunct="1">
              <a:buFontTx/>
              <a:buChar char="•"/>
            </a:pPr>
            <a:r>
              <a:rPr lang="en-US" sz="900" b="1" smtClean="0">
                <a:latin typeface="Arial" charset="0"/>
              </a:rPr>
              <a:t>Examples of needs include; </a:t>
            </a:r>
            <a:r>
              <a:rPr lang="en-US" sz="900" smtClean="0">
                <a:latin typeface="Arial" charset="0"/>
              </a:rPr>
              <a:t>food, basic clothing, and shelter.</a:t>
            </a:r>
          </a:p>
          <a:p>
            <a:pPr eaLnBrk="1" hangingPunct="1">
              <a:buFontTx/>
              <a:buChar char="•"/>
            </a:pPr>
            <a:r>
              <a:rPr lang="en-US" sz="900" b="1" smtClean="0">
                <a:latin typeface="Arial" charset="0"/>
              </a:rPr>
              <a:t>Examples of wants include; </a:t>
            </a:r>
            <a:r>
              <a:rPr lang="en-US" sz="900" smtClean="0">
                <a:latin typeface="Arial" charset="0"/>
              </a:rPr>
              <a:t>I-pod, plasma TV, a designer purse, and a Rolex watch</a:t>
            </a:r>
            <a:r>
              <a:rPr lang="en-US" sz="900" b="1" smtClean="0">
                <a:latin typeface="Arial" charset="0"/>
              </a:rPr>
              <a:t>.</a:t>
            </a:r>
          </a:p>
          <a:p>
            <a:pPr eaLnBrk="1" hangingPunct="1">
              <a:buFontTx/>
              <a:buChar char="•"/>
            </a:pPr>
            <a:endParaRPr lang="en-US" sz="900" b="1" smtClean="0">
              <a:latin typeface="Arial" charset="0"/>
            </a:endParaRPr>
          </a:p>
          <a:p>
            <a:pPr eaLnBrk="1" hangingPunct="1"/>
            <a:endParaRPr lang="en-US" smtClean="0">
              <a:latin typeface="Times New Roman" charset="0"/>
            </a:endParaRPr>
          </a:p>
          <a:p>
            <a:pPr lvl="1" eaLnBrk="1" hangingPunct="1">
              <a:buFontTx/>
              <a:buChar char="•"/>
            </a:pPr>
            <a:endParaRPr lang="en-US" sz="800" smtClean="0">
              <a:latin typeface="Arial" charset="0"/>
            </a:endParaRPr>
          </a:p>
          <a:p>
            <a:pPr lvl="1" eaLnBrk="1" hangingPunct="1"/>
            <a:r>
              <a:rPr lang="en-US" b="1" smtClean="0">
                <a:latin typeface="Times New Roman" charset="0"/>
              </a:rPr>
              <a:t>	</a:t>
            </a:r>
            <a:endParaRPr lang="en-CA" b="1"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FFED8658-0924-4C55-B7F0-D881BF24F4F9}" type="slidenum">
              <a:rPr lang="en-CA" smtClean="0">
                <a:latin typeface="Times New Roman" charset="0"/>
              </a:rPr>
              <a:pPr/>
              <a:t>18</a:t>
            </a:fld>
            <a:endParaRPr lang="en-CA" smtClean="0">
              <a:latin typeface="Times New Roman"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z="900" b="1" smtClean="0">
                <a:latin typeface="Arial" charset="0"/>
              </a:rPr>
              <a:t>CHARACTERISTIS OF ENTREPRENEURS </a:t>
            </a:r>
          </a:p>
          <a:p>
            <a:pPr eaLnBrk="1" hangingPunct="1">
              <a:buFontTx/>
              <a:buChar char="•"/>
            </a:pPr>
            <a:r>
              <a:rPr lang="en-US" sz="900" b="1" smtClean="0">
                <a:latin typeface="Arial" charset="0"/>
              </a:rPr>
              <a:t>self-confidence: </a:t>
            </a:r>
            <a:r>
              <a:rPr lang="en-US" sz="900" smtClean="0">
                <a:latin typeface="Arial" charset="0"/>
              </a:rPr>
              <a:t>self-assured and positive and confident in their ability to run a business including purchasing, marketing, and accounting.</a:t>
            </a:r>
          </a:p>
          <a:p>
            <a:pPr eaLnBrk="1" hangingPunct="1">
              <a:buFontTx/>
              <a:buChar char="•"/>
            </a:pPr>
            <a:r>
              <a:rPr lang="en-US" sz="900" b="1" smtClean="0">
                <a:latin typeface="Arial" charset="0"/>
              </a:rPr>
              <a:t>a flair for innovation</a:t>
            </a:r>
            <a:r>
              <a:rPr lang="en-US" sz="900" smtClean="0">
                <a:latin typeface="Arial" charset="0"/>
              </a:rPr>
              <a:t>: improving upon what is being done in the marketplace and anticipating future consumer needs and wants.</a:t>
            </a:r>
          </a:p>
          <a:p>
            <a:pPr eaLnBrk="1" hangingPunct="1">
              <a:buFontTx/>
              <a:buChar char="•"/>
            </a:pPr>
            <a:r>
              <a:rPr lang="en-US" sz="900" b="1" smtClean="0">
                <a:latin typeface="Arial" charset="0"/>
              </a:rPr>
              <a:t>the ability to work alone</a:t>
            </a:r>
            <a:r>
              <a:rPr lang="en-US" sz="900" smtClean="0">
                <a:latin typeface="Arial" charset="0"/>
              </a:rPr>
              <a:t>: initiative and drive to accomplish tasks and meet deadlines on one’s own</a:t>
            </a:r>
          </a:p>
          <a:p>
            <a:pPr eaLnBrk="1" hangingPunct="1">
              <a:buFontTx/>
              <a:buChar char="•"/>
            </a:pPr>
            <a:r>
              <a:rPr lang="en-US" sz="900" b="1" smtClean="0">
                <a:latin typeface="Arial" charset="0"/>
              </a:rPr>
              <a:t>an aptitude for managing others:</a:t>
            </a:r>
            <a:r>
              <a:rPr lang="en-US" sz="900" smtClean="0">
                <a:latin typeface="Arial" charset="0"/>
              </a:rPr>
              <a:t> the ability to motivate others to achieve objectives</a:t>
            </a:r>
            <a:endParaRPr lang="en-US" sz="900" b="1" smtClean="0">
              <a:latin typeface="Arial" charset="0"/>
            </a:endParaRPr>
          </a:p>
          <a:p>
            <a:pPr eaLnBrk="1" hangingPunct="1"/>
            <a:r>
              <a:rPr lang="en-US" sz="900" b="1" smtClean="0">
                <a:latin typeface="Arial" charset="0"/>
              </a:rPr>
              <a:t>CONSUMER NEEDS AND WANTS</a:t>
            </a:r>
          </a:p>
          <a:p>
            <a:pPr eaLnBrk="1" hangingPunct="1">
              <a:buFontTx/>
              <a:buChar char="•"/>
            </a:pPr>
            <a:r>
              <a:rPr lang="en-US" sz="900" b="1" smtClean="0">
                <a:latin typeface="Arial" charset="0"/>
              </a:rPr>
              <a:t>Examples of needs include; </a:t>
            </a:r>
            <a:r>
              <a:rPr lang="en-US" sz="900" smtClean="0">
                <a:latin typeface="Arial" charset="0"/>
              </a:rPr>
              <a:t>food, basic clothing, and shelter.</a:t>
            </a:r>
          </a:p>
          <a:p>
            <a:pPr eaLnBrk="1" hangingPunct="1">
              <a:buFontTx/>
              <a:buChar char="•"/>
            </a:pPr>
            <a:r>
              <a:rPr lang="en-US" sz="900" b="1" smtClean="0">
                <a:latin typeface="Arial" charset="0"/>
              </a:rPr>
              <a:t>Examples of wants include; </a:t>
            </a:r>
            <a:r>
              <a:rPr lang="en-US" sz="900" smtClean="0">
                <a:latin typeface="Arial" charset="0"/>
              </a:rPr>
              <a:t>I-pod, plasma TV, a designer purse, and a Rolex watch</a:t>
            </a:r>
            <a:r>
              <a:rPr lang="en-US" sz="900" b="1" smtClean="0">
                <a:latin typeface="Arial" charset="0"/>
              </a:rPr>
              <a:t>.</a:t>
            </a:r>
          </a:p>
          <a:p>
            <a:pPr eaLnBrk="1" hangingPunct="1">
              <a:buFontTx/>
              <a:buChar char="•"/>
            </a:pPr>
            <a:endParaRPr lang="en-US" sz="900" b="1" smtClean="0">
              <a:latin typeface="Arial" charset="0"/>
            </a:endParaRPr>
          </a:p>
          <a:p>
            <a:pPr eaLnBrk="1" hangingPunct="1"/>
            <a:endParaRPr lang="en-US" smtClean="0">
              <a:latin typeface="Times New Roman" charset="0"/>
            </a:endParaRPr>
          </a:p>
          <a:p>
            <a:pPr lvl="1" eaLnBrk="1" hangingPunct="1">
              <a:buFontTx/>
              <a:buChar char="•"/>
            </a:pPr>
            <a:endParaRPr lang="en-US" sz="800" smtClean="0">
              <a:latin typeface="Arial" charset="0"/>
            </a:endParaRPr>
          </a:p>
          <a:p>
            <a:pPr lvl="1" eaLnBrk="1" hangingPunct="1"/>
            <a:r>
              <a:rPr lang="en-US" b="1" smtClean="0">
                <a:latin typeface="Times New Roman" charset="0"/>
              </a:rPr>
              <a:t>	</a:t>
            </a:r>
            <a:endParaRPr lang="en-CA" b="1"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407FE03B-DBD9-45DE-BC16-1D981F8CB75A}" type="slidenum">
              <a:rPr lang="en-CA" smtClean="0">
                <a:latin typeface="Times New Roman" charset="0"/>
              </a:rPr>
              <a:pPr/>
              <a:t>19</a:t>
            </a:fld>
            <a:endParaRPr lang="en-CA" smtClean="0">
              <a:latin typeface="Times New Roman"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900" b="1" smtClean="0">
                <a:latin typeface="Arial" charset="0"/>
              </a:rPr>
              <a:t>ATTRACTING CONSUMER INTEREST </a:t>
            </a:r>
          </a:p>
          <a:p>
            <a:pPr eaLnBrk="1" hangingPunct="1">
              <a:buFontTx/>
              <a:buChar char="•"/>
            </a:pPr>
            <a:r>
              <a:rPr lang="en-US" sz="900" b="1" smtClean="0">
                <a:latin typeface="Arial" charset="0"/>
              </a:rPr>
              <a:t>Surveys </a:t>
            </a:r>
            <a:r>
              <a:rPr lang="en-US" sz="900" smtClean="0">
                <a:latin typeface="Arial" charset="0"/>
              </a:rPr>
              <a:t>(feedback)</a:t>
            </a:r>
            <a:r>
              <a:rPr lang="en-US" sz="900" b="1" smtClean="0">
                <a:latin typeface="Arial" charset="0"/>
              </a:rPr>
              <a:t> </a:t>
            </a:r>
            <a:r>
              <a:rPr lang="en-US" sz="900" smtClean="0">
                <a:latin typeface="Arial" charset="0"/>
              </a:rPr>
              <a:t>can give businesses information about consumer wants, needs, and preferences</a:t>
            </a:r>
            <a:r>
              <a:rPr lang="en-US" sz="900" b="1" smtClean="0">
                <a:latin typeface="Arial"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C1D3613-4161-4D89-B1CD-1AB5FAC12BDB}" type="slidenum">
              <a:rPr lang="en-CA" smtClean="0">
                <a:latin typeface="Times New Roman" charset="0"/>
              </a:rPr>
              <a:pPr/>
              <a:t>20</a:t>
            </a:fld>
            <a:endParaRPr lang="en-CA" smtClean="0">
              <a:latin typeface="Times New Roman"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z="900" b="1" smtClean="0">
                <a:latin typeface="Arial" charset="0"/>
              </a:rPr>
              <a:t>ATTRACTING CONSUMER INTEREST </a:t>
            </a:r>
          </a:p>
          <a:p>
            <a:pPr eaLnBrk="1" hangingPunct="1"/>
            <a:r>
              <a:rPr lang="en-US" sz="900" b="1" smtClean="0">
                <a:latin typeface="Arial" charset="0"/>
              </a:rPr>
              <a:t>Strategies:</a:t>
            </a:r>
          </a:p>
          <a:p>
            <a:pPr eaLnBrk="1" hangingPunct="1"/>
            <a:r>
              <a:rPr lang="en-US" sz="900" smtClean="0">
                <a:latin typeface="Arial" charset="0"/>
              </a:rPr>
              <a:t>“New and Improved”</a:t>
            </a:r>
          </a:p>
          <a:p>
            <a:pPr eaLnBrk="1" hangingPunct="1">
              <a:buFontTx/>
              <a:buChar char="•"/>
            </a:pPr>
            <a:r>
              <a:rPr lang="en-US" sz="900" smtClean="0">
                <a:latin typeface="Arial" charset="0"/>
              </a:rPr>
              <a:t>Many products compete for your breakfast dollar; Kellogg’s (Mini-Wheats), Wonder (bread), Old South (orange juice), Nestle (Carnation instant breakfast), Danone (yogurt), etc.</a:t>
            </a:r>
          </a:p>
          <a:p>
            <a:pPr eaLnBrk="1" hangingPunct="1">
              <a:buFontTx/>
              <a:buChar char="•"/>
            </a:pPr>
            <a:r>
              <a:rPr lang="en-US" sz="900" smtClean="0">
                <a:latin typeface="Arial" charset="0"/>
              </a:rPr>
              <a:t>What you ate for breakfast could have depended on price, taste preference, promotion, health concerns, or some other factor. </a:t>
            </a:r>
            <a:r>
              <a:rPr lang="en-US" sz="900" b="1" smtClean="0">
                <a:latin typeface="Arial" charset="0"/>
              </a:rPr>
              <a:t>What might another factor be?</a:t>
            </a:r>
          </a:p>
          <a:p>
            <a:pPr eaLnBrk="1" hangingPunct="1">
              <a:buFontTx/>
              <a:buChar char="•"/>
            </a:pPr>
            <a:r>
              <a:rPr lang="en-US" sz="900" smtClean="0">
                <a:latin typeface="Arial" charset="0"/>
              </a:rPr>
              <a:t>Businesses come up with “</a:t>
            </a:r>
            <a:r>
              <a:rPr lang="en-US" sz="900" b="1" smtClean="0">
                <a:latin typeface="Arial" charset="0"/>
              </a:rPr>
              <a:t>new and improved</a:t>
            </a:r>
            <a:r>
              <a:rPr lang="en-US" sz="900" smtClean="0">
                <a:latin typeface="Arial" charset="0"/>
              </a:rPr>
              <a:t>” products, that they think will be better than the competition’s, through research and testing.</a:t>
            </a:r>
          </a:p>
          <a:p>
            <a:pPr eaLnBrk="1" hangingPunct="1">
              <a:buFontTx/>
              <a:buChar char="•"/>
            </a:pPr>
            <a:r>
              <a:rPr lang="en-US" sz="900" smtClean="0">
                <a:latin typeface="Arial" charset="0"/>
              </a:rPr>
              <a:t>Breakthroughs that give a business an advantage can translate into profits for the business.</a:t>
            </a:r>
          </a:p>
          <a:p>
            <a:pPr eaLnBrk="1" hangingPunct="1"/>
            <a:r>
              <a:rPr lang="en-US" sz="900" smtClean="0">
                <a:latin typeface="Arial" charset="0"/>
              </a:rPr>
              <a:t>Promoting Treads</a:t>
            </a:r>
          </a:p>
          <a:p>
            <a:pPr eaLnBrk="1" hangingPunct="1">
              <a:buFontTx/>
              <a:buChar char="•"/>
            </a:pPr>
            <a:r>
              <a:rPr lang="en-US" sz="900" smtClean="0">
                <a:latin typeface="Arial" charset="0"/>
              </a:rPr>
              <a:t>Advertising or product placement in movies, videos and on television</a:t>
            </a:r>
            <a:r>
              <a:rPr lang="en-US" sz="900" b="1" smtClean="0">
                <a:latin typeface="Arial" charset="0"/>
              </a:rPr>
              <a:t>.</a:t>
            </a:r>
          </a:p>
          <a:p>
            <a:pPr eaLnBrk="1" hangingPunct="1"/>
            <a:r>
              <a:rPr lang="en-US" sz="900" smtClean="0">
                <a:latin typeface="Arial" charset="0"/>
              </a:rPr>
              <a:t>Competing with Similar Businesses</a:t>
            </a:r>
          </a:p>
          <a:p>
            <a:pPr eaLnBrk="1" hangingPunct="1">
              <a:buFontTx/>
              <a:buChar char="•"/>
            </a:pPr>
            <a:r>
              <a:rPr lang="en-US" sz="900" smtClean="0">
                <a:latin typeface="Arial" charset="0"/>
              </a:rPr>
              <a:t>Not the same types of businesses; fast-food outlets, restaurants, grocery stores, catering businesses, meal plan services, etc., all compete against each other for consumer’s money in an effort to make a profit.</a:t>
            </a:r>
          </a:p>
          <a:p>
            <a:pPr lvl="1" eaLnBrk="1" hangingPunct="1">
              <a:buFontTx/>
              <a:buChar char="•"/>
            </a:pPr>
            <a:endParaRPr lang="en-US" sz="900" smtClean="0">
              <a:latin typeface="Arial" charset="0"/>
            </a:endParaRPr>
          </a:p>
          <a:p>
            <a:pPr lvl="1" eaLnBrk="1" hangingPunct="1"/>
            <a:r>
              <a:rPr lang="en-US" sz="800" smtClean="0">
                <a:latin typeface="Arial" charset="0"/>
              </a:rPr>
              <a:t>	</a:t>
            </a:r>
          </a:p>
          <a:p>
            <a:pPr lvl="1" eaLnBrk="1" hangingPunct="1"/>
            <a:r>
              <a:rPr lang="en-US" sz="800" smtClean="0">
                <a:latin typeface="Arial" charset="0"/>
              </a:rPr>
              <a:t>	</a:t>
            </a:r>
            <a:endParaRPr lang="en-CA" sz="800" smtClean="0">
              <a:latin typeface="Arial" charset="0"/>
            </a:endParaRPr>
          </a:p>
          <a:p>
            <a:pPr eaLnBrk="1" hangingPunct="1"/>
            <a:endParaRPr lang="en-CA"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E1231909-2B81-476B-B7AE-2FCBBFAC30B5}" type="slidenum">
              <a:rPr lang="en-CA" smtClean="0">
                <a:latin typeface="Times New Roman" charset="0"/>
              </a:rPr>
              <a:pPr/>
              <a:t>21</a:t>
            </a:fld>
            <a:endParaRPr lang="en-CA" smtClean="0">
              <a:latin typeface="Times New Roman"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228600" indent="-228600" eaLnBrk="1" hangingPunct="1"/>
            <a:r>
              <a:rPr lang="en-US" sz="900" b="1" smtClean="0">
                <a:latin typeface="Arial" charset="0"/>
              </a:rPr>
              <a:t>DECISION-MAKING PROCESS</a:t>
            </a:r>
          </a:p>
          <a:p>
            <a:pPr marL="228600" indent="-228600" eaLnBrk="1" hangingPunct="1">
              <a:buFontTx/>
              <a:buAutoNum type="arabicPeriod"/>
            </a:pPr>
            <a:r>
              <a:rPr lang="en-CA" sz="900" b="1" smtClean="0">
                <a:latin typeface="Arial" charset="0"/>
                <a:cs typeface="Times New Roman" charset="0"/>
              </a:rPr>
              <a:t>Determine what decision has to be made.</a:t>
            </a:r>
            <a:endParaRPr lang="en-US" sz="900" b="1" smtClean="0">
              <a:latin typeface="Arial" charset="0"/>
              <a:cs typeface="Times New Roman" charset="0"/>
            </a:endParaRPr>
          </a:p>
          <a:p>
            <a:pPr marL="228600" indent="-228600" eaLnBrk="1" hangingPunct="1">
              <a:buFontTx/>
              <a:buChar char="•"/>
            </a:pPr>
            <a:r>
              <a:rPr lang="en-US" sz="900" b="1" smtClean="0">
                <a:latin typeface="Arial" charset="0"/>
                <a:cs typeface="Times New Roman" charset="0"/>
              </a:rPr>
              <a:t>Clearly define the question to be answered.  </a:t>
            </a:r>
            <a:r>
              <a:rPr lang="en-US" sz="900" smtClean="0">
                <a:latin typeface="Arial" charset="0"/>
                <a:cs typeface="Times New Roman" charset="0"/>
              </a:rPr>
              <a:t>Formulate it so that you will be able to test or measure if you made the correct decision or not.</a:t>
            </a:r>
            <a:endParaRPr lang="en-CA" sz="900" smtClean="0">
              <a:latin typeface="Arial" charset="0"/>
              <a:cs typeface="Times New Roman" charset="0"/>
            </a:endParaRPr>
          </a:p>
          <a:p>
            <a:pPr marL="228600" indent="-228600" eaLnBrk="1" hangingPunct="1"/>
            <a:r>
              <a:rPr lang="en-CA" sz="900" b="1" smtClean="0">
                <a:latin typeface="Arial" charset="0"/>
                <a:cs typeface="Times New Roman" charset="0"/>
              </a:rPr>
              <a:t>2. Identify the alternatives.</a:t>
            </a:r>
            <a:r>
              <a:rPr lang="en-US" sz="900" b="1" smtClean="0">
                <a:latin typeface="Arial" charset="0"/>
                <a:cs typeface="Times New Roman" charset="0"/>
              </a:rPr>
              <a:t>  </a:t>
            </a:r>
            <a:r>
              <a:rPr lang="en-US" sz="900" smtClean="0">
                <a:latin typeface="Arial" charset="0"/>
                <a:cs typeface="Times New Roman" charset="0"/>
              </a:rPr>
              <a:t>Develop and state clearly several courses of action or actions that you could take to answer your question or problem.</a:t>
            </a:r>
            <a:endParaRPr lang="en-CA" sz="900" b="1" smtClean="0">
              <a:latin typeface="Arial" charset="0"/>
              <a:cs typeface="Times New Roman" charset="0"/>
            </a:endParaRPr>
          </a:p>
          <a:p>
            <a:pPr marL="228600" indent="-228600" eaLnBrk="1" hangingPunct="1"/>
            <a:r>
              <a:rPr lang="en-CA" sz="900" b="1" smtClean="0">
                <a:latin typeface="Arial" charset="0"/>
                <a:cs typeface="Times New Roman" charset="0"/>
              </a:rPr>
              <a:t>3.</a:t>
            </a:r>
            <a:r>
              <a:rPr lang="en-US" sz="900" b="1" smtClean="0">
                <a:latin typeface="Arial" charset="0"/>
                <a:cs typeface="Times New Roman" charset="0"/>
              </a:rPr>
              <a:t> </a:t>
            </a:r>
            <a:r>
              <a:rPr lang="en-CA" sz="900" b="1" smtClean="0">
                <a:latin typeface="Arial" charset="0"/>
                <a:cs typeface="Times New Roman" charset="0"/>
              </a:rPr>
              <a:t>Evaluate the advantages and disadvantages of each alternative.</a:t>
            </a:r>
            <a:r>
              <a:rPr lang="en-US" sz="900" b="1" smtClean="0">
                <a:latin typeface="Arial" charset="0"/>
                <a:cs typeface="Times New Roman" charset="0"/>
              </a:rPr>
              <a:t>  </a:t>
            </a:r>
            <a:r>
              <a:rPr lang="en-US" sz="900" smtClean="0">
                <a:latin typeface="Arial" charset="0"/>
                <a:cs typeface="Times New Roman" charset="0"/>
              </a:rPr>
              <a:t>For each of the alternatives that you have identified state the advantages and the disadvantages of each course of action.  All decisions have a benefit(s) and a drawback(s).  </a:t>
            </a:r>
            <a:endParaRPr lang="en-CA" sz="900" b="1" smtClean="0">
              <a:latin typeface="Arial" charset="0"/>
              <a:cs typeface="Times New Roman" charset="0"/>
            </a:endParaRPr>
          </a:p>
          <a:p>
            <a:pPr marL="228600" indent="-228600" eaLnBrk="1" hangingPunct="1"/>
            <a:r>
              <a:rPr lang="en-CA" sz="900" b="1" smtClean="0">
                <a:latin typeface="Arial" charset="0"/>
                <a:cs typeface="Times New Roman" charset="0"/>
              </a:rPr>
              <a:t>4. Make a decision and take action.</a:t>
            </a:r>
            <a:r>
              <a:rPr lang="en-US" sz="900" b="1" smtClean="0">
                <a:latin typeface="Arial" charset="0"/>
                <a:cs typeface="Times New Roman" charset="0"/>
              </a:rPr>
              <a:t>  </a:t>
            </a:r>
            <a:r>
              <a:rPr lang="en-US" sz="900" smtClean="0">
                <a:latin typeface="Arial" charset="0"/>
                <a:cs typeface="Times New Roman" charset="0"/>
              </a:rPr>
              <a:t>Choose among the alternatives that you have identified.  Put the decision into action.  Take the steps to implement it.</a:t>
            </a:r>
            <a:endParaRPr lang="en-CA" sz="900" b="1" smtClean="0">
              <a:latin typeface="Arial" charset="0"/>
              <a:cs typeface="Times New Roman" charset="0"/>
            </a:endParaRPr>
          </a:p>
          <a:p>
            <a:pPr marL="228600" indent="-228600" eaLnBrk="1" hangingPunct="1"/>
            <a:r>
              <a:rPr lang="en-CA" sz="900" b="1" smtClean="0">
                <a:latin typeface="Arial" charset="0"/>
                <a:cs typeface="Times New Roman" charset="0"/>
              </a:rPr>
              <a:t>5. Evaluate the decision.</a:t>
            </a:r>
            <a:r>
              <a:rPr lang="en-US" sz="900" b="1" smtClean="0">
                <a:latin typeface="Arial" charset="0"/>
                <a:cs typeface="Times New Roman" charset="0"/>
              </a:rPr>
              <a:t>  </a:t>
            </a:r>
            <a:r>
              <a:rPr lang="en-US" sz="900" smtClean="0">
                <a:latin typeface="Arial" charset="0"/>
                <a:cs typeface="Times New Roman" charset="0"/>
              </a:rPr>
              <a:t>After sufficient time for your decision to run its course, review your decision.  Did it do as you had planned?  Where the disadvantages too high?  Did the advantages of the decision that you opted for measure up to the your expectations.</a:t>
            </a:r>
            <a:endParaRPr lang="en-CA" sz="900" b="1" smtClean="0">
              <a:latin typeface="Arial" charset="0"/>
              <a:cs typeface="Times New Roman" charset="0"/>
            </a:endParaRPr>
          </a:p>
          <a:p>
            <a:pPr marL="228600" indent="-228600" eaLnBrk="1" hangingPunct="1"/>
            <a:endParaRPr lang="en-CA" sz="900" b="1"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D24437DD-BA44-4C3A-94F1-B704D45BCDFB}" type="slidenum">
              <a:rPr lang="en-CA" smtClean="0">
                <a:latin typeface="Times New Roman" charset="0"/>
              </a:rPr>
              <a:pPr/>
              <a:t>2</a:t>
            </a:fld>
            <a:endParaRPr lang="en-CA" smtClean="0">
              <a:latin typeface="Times New Roman"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900" b="1" smtClean="0">
                <a:latin typeface="Arial" charset="0"/>
              </a:rPr>
              <a:t>FOR PROFIT BUSINESS</a:t>
            </a:r>
          </a:p>
          <a:p>
            <a:pPr eaLnBrk="1" hangingPunct="1">
              <a:buFontTx/>
              <a:buChar char="•"/>
            </a:pPr>
            <a:r>
              <a:rPr lang="en-US" sz="900" b="1" smtClean="0">
                <a:latin typeface="Arial" charset="0"/>
              </a:rPr>
              <a:t>Expenses: </a:t>
            </a:r>
            <a:r>
              <a:rPr lang="en-US" sz="900" smtClean="0">
                <a:latin typeface="Arial" charset="0"/>
              </a:rPr>
              <a:t>expenditures such as wages and “used up” assets such as paper and chalk</a:t>
            </a:r>
          </a:p>
          <a:p>
            <a:pPr eaLnBrk="1" hangingPunct="1">
              <a:buFontTx/>
              <a:buChar char="•"/>
            </a:pPr>
            <a:r>
              <a:rPr lang="en-US" sz="900" b="1" smtClean="0">
                <a:latin typeface="Arial" charset="0"/>
              </a:rPr>
              <a:t>Costs: </a:t>
            </a:r>
            <a:r>
              <a:rPr lang="en-US" sz="900" smtClean="0">
                <a:latin typeface="Arial" charset="0"/>
              </a:rPr>
              <a:t>raw materials</a:t>
            </a:r>
          </a:p>
          <a:p>
            <a:pPr eaLnBrk="1" hangingPunct="1">
              <a:buFontTx/>
              <a:buChar char="•"/>
            </a:pPr>
            <a:r>
              <a:rPr lang="en-US" sz="900" smtClean="0">
                <a:latin typeface="Arial" charset="0"/>
              </a:rPr>
              <a:t>To achieve cost reduction</a:t>
            </a:r>
            <a:r>
              <a:rPr lang="en-US" sz="900" b="1" smtClean="0">
                <a:latin typeface="Arial" charset="0"/>
              </a:rPr>
              <a:t> </a:t>
            </a:r>
            <a:r>
              <a:rPr lang="en-US" sz="900" smtClean="0">
                <a:latin typeface="Arial" charset="0"/>
              </a:rPr>
              <a:t>businesses can reduce their payroll (wages paid to employees) by decreasing staff, however they may compromise customer service (fewer people to serve customers) actually causing sales (thus profit) to decline.</a:t>
            </a:r>
            <a:endParaRPr lang="en-US" sz="900" b="1" smtClean="0">
              <a:latin typeface="Arial" charset="0"/>
            </a:endParaRPr>
          </a:p>
          <a:p>
            <a:pPr eaLnBrk="1" hangingPunct="1">
              <a:buFontTx/>
              <a:buChar char="•"/>
            </a:pPr>
            <a:r>
              <a:rPr lang="en-US" sz="900" smtClean="0">
                <a:latin typeface="Arial" charset="0"/>
              </a:rPr>
              <a:t>Business’s strive to keep expenses and costs down.</a:t>
            </a:r>
          </a:p>
          <a:p>
            <a:pPr eaLnBrk="1" hangingPunct="1">
              <a:buFontTx/>
              <a:buChar char="•"/>
            </a:pPr>
            <a:r>
              <a:rPr lang="en-US" sz="900" smtClean="0">
                <a:latin typeface="Arial" charset="0"/>
              </a:rPr>
              <a:t>As costs and expenses increase, the business’s profits get smaller.</a:t>
            </a:r>
          </a:p>
          <a:p>
            <a:pPr eaLnBrk="1" hangingPunct="1">
              <a:buFontTx/>
              <a:buChar char="•"/>
            </a:pPr>
            <a:r>
              <a:rPr lang="en-US" sz="900" smtClean="0">
                <a:latin typeface="Arial" charset="0"/>
              </a:rPr>
              <a:t>Businesses need to be efficient and organized.</a:t>
            </a:r>
          </a:p>
          <a:p>
            <a:pPr eaLnBrk="1" hangingPunct="1">
              <a:buFontTx/>
              <a:buChar char="•"/>
            </a:pPr>
            <a:r>
              <a:rPr lang="en-US" sz="900" b="1" smtClean="0">
                <a:latin typeface="Arial" charset="0"/>
              </a:rPr>
              <a:t>Solvency</a:t>
            </a:r>
            <a:r>
              <a:rPr lang="en-US" sz="900" smtClean="0">
                <a:latin typeface="Arial" charset="0"/>
              </a:rPr>
              <a:t>: means having the ability to pay all business debts and financial obligations.</a:t>
            </a:r>
          </a:p>
          <a:p>
            <a:pPr eaLnBrk="1" hangingPunct="1">
              <a:buFontTx/>
              <a:buChar char="•"/>
            </a:pPr>
            <a:r>
              <a:rPr lang="en-US" sz="900" smtClean="0">
                <a:latin typeface="Arial" charset="0"/>
              </a:rPr>
              <a:t>To stay profitable businesses need to anticipate and prepare for the changing needs and wants of consumers.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44127F79-C8C0-4927-A00D-391BB399BB31}" type="slidenum">
              <a:rPr lang="en-CA" smtClean="0">
                <a:latin typeface="Times New Roman" charset="0"/>
              </a:rPr>
              <a:pPr/>
              <a:t>39</a:t>
            </a:fld>
            <a:endParaRPr lang="en-CA" smtClean="0">
              <a:latin typeface="Times New Roman"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z="900" b="1" smtClean="0">
                <a:latin typeface="Arial" charset="0"/>
              </a:rPr>
              <a:t>ECONOMIC SYSTEMS</a:t>
            </a:r>
          </a:p>
          <a:p>
            <a:pPr lvl="1" eaLnBrk="1" hangingPunct="1">
              <a:buFontTx/>
              <a:buChar char="•"/>
            </a:pPr>
            <a:r>
              <a:rPr lang="en-US" sz="900" smtClean="0">
                <a:latin typeface="Arial" charset="0"/>
              </a:rPr>
              <a:t>An example of government and business working together could include addressing the energy shortage that countries such as Canada face.  </a:t>
            </a:r>
          </a:p>
          <a:p>
            <a:pPr lvl="1" eaLnBrk="1" hangingPunct="1">
              <a:buFontTx/>
              <a:buChar char="•"/>
            </a:pPr>
            <a:r>
              <a:rPr lang="en-US" sz="900" smtClean="0">
                <a:latin typeface="Arial" charset="0"/>
              </a:rPr>
              <a:t>Existing oil supplies are shared in a fair way due to government and businesses working together.  </a:t>
            </a:r>
          </a:p>
          <a:p>
            <a:pPr lvl="1" eaLnBrk="1" hangingPunct="1">
              <a:buFontTx/>
              <a:buChar char="•"/>
            </a:pPr>
            <a:r>
              <a:rPr lang="en-US" sz="900" smtClean="0">
                <a:latin typeface="Arial" charset="0"/>
              </a:rPr>
              <a:t>They are also working together to develop other forms of energy such as nuclear, hydro, solar, and wind.</a:t>
            </a:r>
            <a:endParaRPr lang="en-CA" sz="9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C8833F7A-9B04-4D1C-9030-D77522A4BE9A}" type="slidenum">
              <a:rPr lang="en-CA" smtClean="0">
                <a:latin typeface="Times New Roman" charset="0"/>
              </a:rPr>
              <a:pPr/>
              <a:t>40</a:t>
            </a:fld>
            <a:endParaRPr lang="en-CA" smtClean="0">
              <a:latin typeface="Times New Roman"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900" b="1" smtClean="0">
                <a:latin typeface="Arial" charset="0"/>
              </a:rPr>
              <a:t>ECONOMIC RESOURCES</a:t>
            </a:r>
          </a:p>
          <a:p>
            <a:pPr eaLnBrk="1" hangingPunct="1"/>
            <a:r>
              <a:rPr lang="en-US" sz="900" b="1" smtClean="0">
                <a:latin typeface="Arial" charset="0"/>
              </a:rPr>
              <a:t>natural resources; </a:t>
            </a:r>
          </a:p>
          <a:p>
            <a:pPr eaLnBrk="1" hangingPunct="1">
              <a:buFontTx/>
              <a:buChar char="•"/>
            </a:pPr>
            <a:r>
              <a:rPr lang="en-US" sz="900" smtClean="0">
                <a:latin typeface="Arial" charset="0"/>
              </a:rPr>
              <a:t>Materials that come from the earth, water and air.  </a:t>
            </a:r>
          </a:p>
          <a:p>
            <a:pPr eaLnBrk="1" hangingPunct="1">
              <a:buFontTx/>
              <a:buChar char="•"/>
            </a:pPr>
            <a:r>
              <a:rPr lang="en-US" sz="900" smtClean="0">
                <a:latin typeface="Arial" charset="0"/>
              </a:rPr>
              <a:t>Soil, iron ore, gold, oil, trees, wildlife, agricultural goods, fish, and oxygen are examples of natural resources used in the production of goods and services.  </a:t>
            </a:r>
          </a:p>
          <a:p>
            <a:pPr eaLnBrk="1" hangingPunct="1">
              <a:buFontTx/>
              <a:buChar char="•"/>
            </a:pPr>
            <a:r>
              <a:rPr lang="en-US" sz="900" smtClean="0">
                <a:latin typeface="Arial" charset="0"/>
              </a:rPr>
              <a:t>Most natural resources are non-renewable and limited (some take many years to replenish), therefore businesses are restricted in what they can build and create.</a:t>
            </a:r>
            <a:endParaRPr lang="en-US" sz="900" b="1" smtClean="0">
              <a:latin typeface="Arial" charset="0"/>
            </a:endParaRPr>
          </a:p>
          <a:p>
            <a:pPr eaLnBrk="1" hangingPunct="1"/>
            <a:r>
              <a:rPr lang="en-US" sz="900" b="1" smtClean="0">
                <a:latin typeface="Arial" charset="0"/>
              </a:rPr>
              <a:t>human resources;</a:t>
            </a:r>
          </a:p>
          <a:p>
            <a:pPr eaLnBrk="1" hangingPunct="1">
              <a:buFontTx/>
              <a:buChar char="•"/>
            </a:pPr>
            <a:r>
              <a:rPr lang="en-US" sz="900" smtClean="0">
                <a:latin typeface="Arial" charset="0"/>
              </a:rPr>
              <a:t>Sometimes referred to as labour, human resources are the people who work to create the goods and services.</a:t>
            </a:r>
          </a:p>
          <a:p>
            <a:pPr eaLnBrk="1" hangingPunct="1">
              <a:buFontTx/>
              <a:buChar char="•"/>
            </a:pPr>
            <a:r>
              <a:rPr lang="en-US" sz="900" smtClean="0">
                <a:latin typeface="Arial" charset="0"/>
              </a:rPr>
              <a:t>Examples include farmers, teachers, factory workers, construction workers, nurses, and social workers.</a:t>
            </a:r>
          </a:p>
          <a:p>
            <a:pPr eaLnBrk="1" hangingPunct="1"/>
            <a:r>
              <a:rPr lang="en-US" sz="900" b="1" smtClean="0">
                <a:latin typeface="Arial" charset="0"/>
              </a:rPr>
              <a:t>capital resources;</a:t>
            </a:r>
          </a:p>
          <a:p>
            <a:pPr eaLnBrk="1" hangingPunct="1">
              <a:buFontTx/>
              <a:buChar char="•"/>
            </a:pPr>
            <a:r>
              <a:rPr lang="en-US" sz="900" smtClean="0">
                <a:latin typeface="Arial" charset="0"/>
              </a:rPr>
              <a:t>Include buildings, equipment and machinery, tools, vehicles, and factories that usually last for a long period of time and may require a substantial investment.</a:t>
            </a:r>
          </a:p>
          <a:p>
            <a:pPr eaLnBrk="1" hangingPunct="1">
              <a:buFontTx/>
              <a:buChar char="•"/>
            </a:pPr>
            <a:r>
              <a:rPr lang="en-US" sz="900" smtClean="0">
                <a:latin typeface="Arial" charset="0"/>
              </a:rPr>
              <a:t>Money is also considered a capital resource, it is needed by businesses to buy raw materials and pay for human resources needed to produce goods and services.</a:t>
            </a:r>
          </a:p>
          <a:p>
            <a:pPr eaLnBrk="1" hangingPunct="1"/>
            <a:r>
              <a:rPr lang="en-US" sz="900" b="1" smtClean="0">
                <a:latin typeface="Arial" charset="0"/>
              </a:rPr>
              <a:t>Interdependence</a:t>
            </a:r>
          </a:p>
          <a:p>
            <a:pPr eaLnBrk="1" hangingPunct="1"/>
            <a:r>
              <a:rPr lang="en-US" sz="900" smtClean="0">
                <a:latin typeface="Arial" charset="0"/>
              </a:rPr>
              <a:t>A fast-food restaurant relies on materials that they get from a wholesale business such as beef, tomatoes, and potatoes (</a:t>
            </a:r>
            <a:r>
              <a:rPr lang="en-US" sz="900" b="1" smtClean="0">
                <a:latin typeface="Arial" charset="0"/>
              </a:rPr>
              <a:t>natural resources</a:t>
            </a:r>
            <a:r>
              <a:rPr lang="en-US" sz="900" smtClean="0">
                <a:latin typeface="Arial" charset="0"/>
              </a:rPr>
              <a:t>), they have to purchase the building or lease in which they operate and they would have had to purchase grills and refrigerators (</a:t>
            </a:r>
            <a:r>
              <a:rPr lang="en-US" sz="900" b="1" smtClean="0">
                <a:latin typeface="Arial" charset="0"/>
              </a:rPr>
              <a:t>capital resources</a:t>
            </a:r>
            <a:r>
              <a:rPr lang="en-US" sz="900" smtClean="0">
                <a:latin typeface="Arial" charset="0"/>
              </a:rPr>
              <a:t>) from a company that sells restaurant equipment. They will also need cooks, managers, and servers (</a:t>
            </a:r>
            <a:r>
              <a:rPr lang="en-US" sz="900" b="1" smtClean="0">
                <a:latin typeface="Arial" charset="0"/>
              </a:rPr>
              <a:t>human resources</a:t>
            </a:r>
            <a:r>
              <a:rPr lang="en-US" sz="900" smtClean="0">
                <a:latin typeface="Arial" charset="0"/>
              </a:rPr>
              <a:t>) acquired perhaps through an employment agency. </a:t>
            </a:r>
          </a:p>
          <a:p>
            <a:pPr lvl="2" eaLnBrk="1" hangingPunct="1"/>
            <a:r>
              <a:rPr lang="en-US" sz="900" smtClean="0">
                <a:latin typeface="Arial" charset="0"/>
              </a:rPr>
              <a:t>	</a:t>
            </a:r>
          </a:p>
          <a:p>
            <a:pPr lvl="2" eaLnBrk="1" hangingPunct="1">
              <a:buFontTx/>
              <a:buChar char="•"/>
            </a:pPr>
            <a:endParaRPr lang="en-CA" sz="900" smtClean="0">
              <a:latin typeface="Arial" charset="0"/>
            </a:endParaRPr>
          </a:p>
          <a:p>
            <a:pPr eaLnBrk="1" hangingPunct="1"/>
            <a:endParaRPr lang="en-CA"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0A581296-D4ED-4624-B947-8673D2DEA463}" type="slidenum">
              <a:rPr lang="en-CA" smtClean="0">
                <a:latin typeface="Times New Roman" charset="0"/>
              </a:rPr>
              <a:pPr/>
              <a:t>41</a:t>
            </a:fld>
            <a:endParaRPr lang="en-CA" smtClean="0">
              <a:latin typeface="Times New Roman"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z="900" b="1" smtClean="0">
                <a:latin typeface="Arial" charset="0"/>
              </a:rPr>
              <a:t>LAW OF DEMAND</a:t>
            </a:r>
          </a:p>
          <a:p>
            <a:pPr eaLnBrk="1" hangingPunct="1">
              <a:buFontTx/>
              <a:buChar char="•"/>
            </a:pPr>
            <a:r>
              <a:rPr lang="en-US" sz="900" smtClean="0">
                <a:latin typeface="Arial" charset="0"/>
              </a:rPr>
              <a:t>People have different needs and wants and different levels of ability, therefore we have different demands.</a:t>
            </a:r>
          </a:p>
          <a:p>
            <a:pPr eaLnBrk="1" hangingPunct="1">
              <a:buFontTx/>
              <a:buChar char="•"/>
            </a:pPr>
            <a:r>
              <a:rPr lang="en-US" sz="900" smtClean="0">
                <a:latin typeface="Arial" charset="0"/>
              </a:rPr>
              <a:t>When we buy goods, or use a service, we express a demand for it.</a:t>
            </a:r>
          </a:p>
          <a:p>
            <a:pPr eaLnBrk="1" hangingPunct="1"/>
            <a:r>
              <a:rPr lang="en-US" sz="900" b="1" smtClean="0">
                <a:latin typeface="Arial" charset="0"/>
              </a:rPr>
              <a:t>Several conditions create demand:</a:t>
            </a:r>
          </a:p>
          <a:p>
            <a:pPr eaLnBrk="1" hangingPunct="1">
              <a:buFontTx/>
              <a:buChar char="•"/>
            </a:pPr>
            <a:r>
              <a:rPr lang="en-US" sz="900" b="1" smtClean="0">
                <a:latin typeface="Arial" charset="0"/>
              </a:rPr>
              <a:t>consumer awareness</a:t>
            </a:r>
            <a:r>
              <a:rPr lang="en-US" sz="900" smtClean="0">
                <a:latin typeface="Arial" charset="0"/>
              </a:rPr>
              <a:t>: Through marketing and advertising, businesses create awareness and interest in the goods or services that they offer.		</a:t>
            </a:r>
          </a:p>
          <a:p>
            <a:pPr eaLnBrk="1" hangingPunct="1">
              <a:buFontTx/>
              <a:buChar char="•"/>
            </a:pPr>
            <a:r>
              <a:rPr lang="en-US" sz="900" b="1" smtClean="0">
                <a:latin typeface="Arial" charset="0"/>
              </a:rPr>
              <a:t>supply</a:t>
            </a:r>
            <a:r>
              <a:rPr lang="en-US" sz="900" smtClean="0">
                <a:latin typeface="Arial" charset="0"/>
              </a:rPr>
              <a:t>: An ample supply of the good or service available to consumers. </a:t>
            </a:r>
          </a:p>
          <a:p>
            <a:pPr eaLnBrk="1" hangingPunct="1">
              <a:buFontTx/>
              <a:buChar char="•"/>
            </a:pPr>
            <a:r>
              <a:rPr lang="en-US" sz="900" b="1" smtClean="0">
                <a:latin typeface="Arial" charset="0"/>
              </a:rPr>
              <a:t>price</a:t>
            </a:r>
            <a:r>
              <a:rPr lang="en-US" sz="900" smtClean="0">
                <a:latin typeface="Arial" charset="0"/>
              </a:rPr>
              <a:t>:  The good or service offered at a reasonable and competitive price. 			</a:t>
            </a:r>
          </a:p>
          <a:p>
            <a:pPr eaLnBrk="1" hangingPunct="1">
              <a:buFontTx/>
              <a:buChar char="•"/>
            </a:pPr>
            <a:r>
              <a:rPr lang="en-US" sz="900" b="1" smtClean="0">
                <a:latin typeface="Arial" charset="0"/>
              </a:rPr>
              <a:t>accessibility</a:t>
            </a:r>
            <a:r>
              <a:rPr lang="en-US" sz="900" smtClean="0">
                <a:latin typeface="Arial" charset="0"/>
              </a:rPr>
              <a:t>: The product or service must be obtainable for the consumer to purchase.  “Location, location, location” is a popular business motto that stresses the importance of the physical location of a business operation.</a:t>
            </a:r>
          </a:p>
          <a:p>
            <a:pPr eaLnBrk="1" hangingPunct="1">
              <a:buFontTx/>
              <a:buChar char="•"/>
            </a:pPr>
            <a:r>
              <a:rPr lang="en-US" sz="900" b="1" smtClean="0">
                <a:latin typeface="Arial" charset="0"/>
              </a:rPr>
              <a:t>See table 1.2 for “Factors That Can Increase or Decrease Demand”</a:t>
            </a:r>
          </a:p>
          <a:p>
            <a:pPr lvl="1" eaLnBrk="1" hangingPunct="1">
              <a:buFontTx/>
              <a:buChar char="•"/>
            </a:pPr>
            <a:endParaRPr lang="en-US" sz="900" b="1" smtClean="0">
              <a:latin typeface="Arial" charset="0"/>
            </a:endParaRPr>
          </a:p>
          <a:p>
            <a:pPr lvl="1" eaLnBrk="1" hangingPunct="1">
              <a:buFontTx/>
              <a:buChar char="•"/>
            </a:pPr>
            <a:endParaRPr lang="en-US" sz="1400"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A494EE86-0ED3-4CBF-BD05-A6093F3E25CA}" type="slidenum">
              <a:rPr lang="en-CA" smtClean="0">
                <a:latin typeface="Times New Roman" charset="0"/>
              </a:rPr>
              <a:pPr/>
              <a:t>42</a:t>
            </a:fld>
            <a:endParaRPr lang="en-CA" smtClean="0">
              <a:latin typeface="Times New Roman"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z="1000" b="1" smtClean="0">
                <a:latin typeface="Arial" charset="0"/>
              </a:rPr>
              <a:t>LAW OF SUPPLY</a:t>
            </a:r>
          </a:p>
          <a:p>
            <a:pPr eaLnBrk="1" hangingPunct="1">
              <a:buFontTx/>
              <a:buChar char="•"/>
            </a:pPr>
            <a:r>
              <a:rPr lang="en-US" sz="900" smtClean="0">
                <a:latin typeface="Arial" charset="0"/>
              </a:rPr>
              <a:t>Businesses satisfy people’s needs and wants by providing goods and services at a profit.</a:t>
            </a:r>
          </a:p>
          <a:p>
            <a:pPr eaLnBrk="1" hangingPunct="1">
              <a:buFontTx/>
              <a:buChar char="•"/>
            </a:pPr>
            <a:r>
              <a:rPr lang="en-US" sz="900" smtClean="0">
                <a:latin typeface="Arial" charset="0"/>
              </a:rPr>
              <a:t>Efficient businesses produce more, with the same resources, than less efficient ones.</a:t>
            </a:r>
          </a:p>
          <a:p>
            <a:pPr eaLnBrk="1" hangingPunct="1">
              <a:buFontTx/>
              <a:buChar char="•"/>
            </a:pPr>
            <a:r>
              <a:rPr lang="en-US" sz="900" smtClean="0">
                <a:latin typeface="Arial" charset="0"/>
              </a:rPr>
              <a:t>As prices for a product or service increase, produces can use the increased revenue to provide more goods and services.</a:t>
            </a:r>
          </a:p>
          <a:p>
            <a:pPr eaLnBrk="1" hangingPunct="1">
              <a:buFontTx/>
              <a:buChar char="•"/>
            </a:pPr>
            <a:r>
              <a:rPr lang="en-US" sz="900" smtClean="0">
                <a:latin typeface="Arial" charset="0"/>
              </a:rPr>
              <a:t>More revenue means a business can pay more overtime, expand factories, hire more employees, and buy more productive equipment.</a:t>
            </a:r>
          </a:p>
          <a:p>
            <a:pPr eaLnBrk="1" hangingPunct="1"/>
            <a:r>
              <a:rPr lang="en-US" sz="900" b="1" smtClean="0">
                <a:latin typeface="Arial" charset="0"/>
              </a:rPr>
              <a:t>Several conditions affect supply:</a:t>
            </a:r>
          </a:p>
          <a:p>
            <a:pPr eaLnBrk="1" hangingPunct="1">
              <a:buFontTx/>
              <a:buChar char="•"/>
            </a:pPr>
            <a:r>
              <a:rPr lang="en-US" sz="900" smtClean="0">
                <a:latin typeface="Arial" charset="0"/>
              </a:rPr>
              <a:t>Occasionally, demand for a new good or service is created by supplying it for sale in the marketplace, and marketing as well.</a:t>
            </a:r>
            <a:r>
              <a:rPr lang="en-US" sz="900" b="1" smtClean="0">
                <a:latin typeface="Arial" charset="0"/>
              </a:rPr>
              <a:t> </a:t>
            </a:r>
          </a:p>
          <a:p>
            <a:pPr eaLnBrk="1" hangingPunct="1">
              <a:buFontTx/>
              <a:buChar char="•"/>
            </a:pPr>
            <a:r>
              <a:rPr lang="en-US" sz="900" b="1" smtClean="0">
                <a:latin typeface="Arial" charset="0"/>
              </a:rPr>
              <a:t>See table 1.3 for “Factors That Can Increase or Decrease Supply”</a:t>
            </a:r>
          </a:p>
          <a:p>
            <a:pPr eaLnBrk="1" hangingPunct="1"/>
            <a:r>
              <a:rPr lang="en-US" sz="1000" b="1" smtClean="0">
                <a:latin typeface="Arial" charset="0"/>
              </a:rPr>
              <a:t>RELATING PRICE TO SUPPLY AND DEMAND</a:t>
            </a:r>
          </a:p>
          <a:p>
            <a:pPr eaLnBrk="1" hangingPunct="1">
              <a:buFontTx/>
              <a:buChar char="•"/>
            </a:pPr>
            <a:r>
              <a:rPr lang="en-US" sz="900" smtClean="0">
                <a:latin typeface="Arial" charset="0"/>
              </a:rPr>
              <a:t>When consumer demand is high while supply is low, prices will tend to be high.</a:t>
            </a:r>
          </a:p>
          <a:p>
            <a:pPr eaLnBrk="1" hangingPunct="1">
              <a:buFontTx/>
              <a:buChar char="•"/>
            </a:pPr>
            <a:r>
              <a:rPr lang="en-US" sz="900" smtClean="0">
                <a:latin typeface="Arial" charset="0"/>
              </a:rPr>
              <a:t>When consumer demand is low while supply is high, prices will tend to be low.</a:t>
            </a:r>
          </a:p>
          <a:p>
            <a:pPr eaLnBrk="1" hangingPunct="1">
              <a:buFontTx/>
              <a:buChar char="•"/>
            </a:pPr>
            <a:r>
              <a:rPr lang="en-US" sz="900" smtClean="0">
                <a:latin typeface="Arial" charset="0"/>
              </a:rPr>
              <a:t>Because demand and supply constantly change, prices tend to fluctuate.</a:t>
            </a:r>
          </a:p>
          <a:p>
            <a:pPr eaLnBrk="1" hangingPunct="1">
              <a:buFontTx/>
              <a:buChar char="•"/>
            </a:pPr>
            <a:r>
              <a:rPr lang="en-US" sz="900" smtClean="0">
                <a:latin typeface="Arial" charset="0"/>
              </a:rPr>
              <a:t>High prices usually decrease the quantity demanded.</a:t>
            </a:r>
          </a:p>
          <a:p>
            <a:pPr eaLnBrk="1" hangingPunct="1"/>
            <a:endParaRPr lang="en-CA" sz="9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3AC9E1DD-BF9A-474D-B881-5ABF9A6EC7A9}" type="slidenum">
              <a:rPr lang="en-CA" smtClean="0">
                <a:latin typeface="Times New Roman" charset="0"/>
              </a:rPr>
              <a:pPr/>
              <a:t>3</a:t>
            </a:fld>
            <a:endParaRPr lang="en-CA" smtClean="0">
              <a:latin typeface="Times New Roman"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900" b="1" smtClean="0">
                <a:latin typeface="Arial" charset="0"/>
              </a:rPr>
              <a:t>FOR PROFIT BUSINESS</a:t>
            </a:r>
          </a:p>
          <a:p>
            <a:pPr eaLnBrk="1" hangingPunct="1">
              <a:buFontTx/>
              <a:buChar char="•"/>
            </a:pPr>
            <a:r>
              <a:rPr lang="en-US" sz="900" b="1" smtClean="0">
                <a:latin typeface="Arial" charset="0"/>
              </a:rPr>
              <a:t>Expenses: </a:t>
            </a:r>
            <a:r>
              <a:rPr lang="en-US" sz="900" smtClean="0">
                <a:latin typeface="Arial" charset="0"/>
              </a:rPr>
              <a:t>expenditures such as wages and “used up” assets such as paper and chalk</a:t>
            </a:r>
          </a:p>
          <a:p>
            <a:pPr eaLnBrk="1" hangingPunct="1">
              <a:buFontTx/>
              <a:buChar char="•"/>
            </a:pPr>
            <a:r>
              <a:rPr lang="en-US" sz="900" b="1" smtClean="0">
                <a:latin typeface="Arial" charset="0"/>
              </a:rPr>
              <a:t>Costs: </a:t>
            </a:r>
            <a:r>
              <a:rPr lang="en-US" sz="900" smtClean="0">
                <a:latin typeface="Arial" charset="0"/>
              </a:rPr>
              <a:t>raw materials</a:t>
            </a:r>
          </a:p>
          <a:p>
            <a:pPr eaLnBrk="1" hangingPunct="1">
              <a:buFontTx/>
              <a:buChar char="•"/>
            </a:pPr>
            <a:r>
              <a:rPr lang="en-US" sz="900" smtClean="0">
                <a:latin typeface="Arial" charset="0"/>
              </a:rPr>
              <a:t>To achieve cost reduction</a:t>
            </a:r>
            <a:r>
              <a:rPr lang="en-US" sz="900" b="1" smtClean="0">
                <a:latin typeface="Arial" charset="0"/>
              </a:rPr>
              <a:t> </a:t>
            </a:r>
            <a:r>
              <a:rPr lang="en-US" sz="900" smtClean="0">
                <a:latin typeface="Arial" charset="0"/>
              </a:rPr>
              <a:t>businesses can reduce their payroll (wages paid to employees) by decreasing staff, however they may compromise customer service (fewer people to serve customers) actually causing sales (thus profit) to decline.</a:t>
            </a:r>
            <a:endParaRPr lang="en-US" sz="900" b="1" smtClean="0">
              <a:latin typeface="Arial" charset="0"/>
            </a:endParaRPr>
          </a:p>
          <a:p>
            <a:pPr eaLnBrk="1" hangingPunct="1">
              <a:buFontTx/>
              <a:buChar char="•"/>
            </a:pPr>
            <a:r>
              <a:rPr lang="en-US" sz="900" smtClean="0">
                <a:latin typeface="Arial" charset="0"/>
              </a:rPr>
              <a:t>Business’s strive to keep expenses and costs down.</a:t>
            </a:r>
          </a:p>
          <a:p>
            <a:pPr eaLnBrk="1" hangingPunct="1">
              <a:buFontTx/>
              <a:buChar char="•"/>
            </a:pPr>
            <a:r>
              <a:rPr lang="en-US" sz="900" smtClean="0">
                <a:latin typeface="Arial" charset="0"/>
              </a:rPr>
              <a:t>As costs and expenses increase, the business’s profits get smaller.</a:t>
            </a:r>
          </a:p>
          <a:p>
            <a:pPr eaLnBrk="1" hangingPunct="1">
              <a:buFontTx/>
              <a:buChar char="•"/>
            </a:pPr>
            <a:r>
              <a:rPr lang="en-US" sz="900" smtClean="0">
                <a:latin typeface="Arial" charset="0"/>
              </a:rPr>
              <a:t>Businesses need to be efficient and organized.</a:t>
            </a:r>
          </a:p>
          <a:p>
            <a:pPr eaLnBrk="1" hangingPunct="1">
              <a:buFontTx/>
              <a:buChar char="•"/>
            </a:pPr>
            <a:r>
              <a:rPr lang="en-US" sz="900" b="1" smtClean="0">
                <a:latin typeface="Arial" charset="0"/>
              </a:rPr>
              <a:t>Solvency</a:t>
            </a:r>
            <a:r>
              <a:rPr lang="en-US" sz="900" smtClean="0">
                <a:latin typeface="Arial" charset="0"/>
              </a:rPr>
              <a:t>: means having the ability to pay all business debts and financial obligations.</a:t>
            </a:r>
          </a:p>
          <a:p>
            <a:pPr eaLnBrk="1" hangingPunct="1">
              <a:buFontTx/>
              <a:buChar char="•"/>
            </a:pPr>
            <a:r>
              <a:rPr lang="en-US" sz="900" smtClean="0">
                <a:latin typeface="Arial" charset="0"/>
              </a:rPr>
              <a:t>To stay profitable businesses need to anticipate and prepare for the changing needs and wants of consumers.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CFF31189-750A-4EA4-A203-D153D76E26B2}" type="slidenum">
              <a:rPr lang="en-CA" smtClean="0">
                <a:latin typeface="Times New Roman" charset="0"/>
              </a:rPr>
              <a:pPr/>
              <a:t>4</a:t>
            </a:fld>
            <a:endParaRPr lang="en-CA" smtClean="0">
              <a:latin typeface="Times New Roman"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900" b="1" smtClean="0">
                <a:latin typeface="Arial" charset="0"/>
              </a:rPr>
              <a:t>NON-PROFIT ORGANIZATIONS</a:t>
            </a:r>
          </a:p>
          <a:p>
            <a:pPr eaLnBrk="1" hangingPunct="1">
              <a:buFontTx/>
              <a:buChar char="•"/>
            </a:pPr>
            <a:r>
              <a:rPr lang="en-US" sz="900" b="1" smtClean="0">
                <a:latin typeface="Arial" charset="0"/>
              </a:rPr>
              <a:t>Non-profit (charity/charitable)</a:t>
            </a:r>
            <a:r>
              <a:rPr lang="en-US" sz="900" smtClean="0">
                <a:latin typeface="Arial" charset="0"/>
              </a:rPr>
              <a:t> include the Canadian Breast Cancer Foundation that raises funds through events such as the CIBC Run for the Cure.  They in turn advance research, education, diagnosis and treatment.</a:t>
            </a:r>
          </a:p>
          <a:p>
            <a:pPr eaLnBrk="1" hangingPunct="1">
              <a:buFontTx/>
              <a:buChar char="•"/>
            </a:pPr>
            <a:r>
              <a:rPr lang="en-US" sz="900" smtClean="0">
                <a:latin typeface="Arial" charset="0"/>
              </a:rPr>
              <a:t>Not-for-profit-housing and childcare.</a:t>
            </a:r>
            <a:endParaRPr lang="en-US" sz="900" b="1" smtClean="0">
              <a:latin typeface="Arial" charset="0"/>
            </a:endParaRPr>
          </a:p>
          <a:p>
            <a:pPr eaLnBrk="1" hangingPunct="1"/>
            <a:r>
              <a:rPr lang="en-US" sz="900" b="1" smtClean="0">
                <a:latin typeface="Arial" charset="0"/>
              </a:rPr>
              <a:t>NOT-FOR-PROFIT ORGANIZATIONS</a:t>
            </a:r>
          </a:p>
          <a:p>
            <a:pPr eaLnBrk="1" hangingPunct="1"/>
            <a:endParaRPr lang="en-US" sz="900" b="1" smtClean="0">
              <a:latin typeface="Arial" charset="0"/>
            </a:endParaRPr>
          </a:p>
          <a:p>
            <a:pPr lvl="1" eaLnBrk="1" hangingPunct="1"/>
            <a:r>
              <a:rPr lang="en-US" smtClean="0">
                <a:latin typeface="Times New Roman" charset="0"/>
              </a:rPr>
              <a:t>	</a:t>
            </a:r>
            <a:endParaRPr lang="en-CA"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283B801F-5225-4EA0-A561-1274015D0C37}" type="slidenum">
              <a:rPr lang="en-CA" smtClean="0">
                <a:latin typeface="Times New Roman" charset="0"/>
              </a:rPr>
              <a:pPr/>
              <a:t>5</a:t>
            </a:fld>
            <a:endParaRPr lang="en-CA" smtClean="0">
              <a:latin typeface="Times New Roman"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900" b="1" smtClean="0">
                <a:latin typeface="Arial" charset="0"/>
              </a:rPr>
              <a:t>LARGE OR SMALL</a:t>
            </a:r>
          </a:p>
          <a:p>
            <a:pPr eaLnBrk="1" hangingPunct="1"/>
            <a:r>
              <a:rPr lang="en-US" sz="900" b="1" smtClean="0">
                <a:latin typeface="Arial" charset="0"/>
              </a:rPr>
              <a:t>FORMS OF BUSINESS OWNERSHIP</a:t>
            </a:r>
          </a:p>
          <a:p>
            <a:pPr eaLnBrk="1" hangingPunct="1">
              <a:buFontTx/>
              <a:buChar char="•"/>
            </a:pPr>
            <a:r>
              <a:rPr lang="en-US" sz="900" b="1" smtClean="0">
                <a:latin typeface="Arial" charset="0"/>
              </a:rPr>
              <a:t>Sole proprietorship: </a:t>
            </a:r>
            <a:r>
              <a:rPr lang="en-US" sz="900" smtClean="0">
                <a:latin typeface="Arial" charset="0"/>
              </a:rPr>
              <a:t>owned by one person</a:t>
            </a:r>
          </a:p>
          <a:p>
            <a:pPr eaLnBrk="1" hangingPunct="1">
              <a:buFontTx/>
              <a:buChar char="•"/>
            </a:pPr>
            <a:r>
              <a:rPr lang="en-US" sz="900" b="1" smtClean="0">
                <a:latin typeface="Arial" charset="0"/>
              </a:rPr>
              <a:t>Partnership: </a:t>
            </a:r>
            <a:r>
              <a:rPr lang="en-US" sz="900" smtClean="0">
                <a:latin typeface="Arial" charset="0"/>
              </a:rPr>
              <a:t>owned by two or more partners</a:t>
            </a:r>
          </a:p>
          <a:p>
            <a:pPr eaLnBrk="1" hangingPunct="1">
              <a:buFontTx/>
              <a:buChar char="•"/>
            </a:pPr>
            <a:r>
              <a:rPr lang="en-US" sz="900" b="1" smtClean="0">
                <a:latin typeface="Arial" charset="0"/>
              </a:rPr>
              <a:t>Corporation: </a:t>
            </a:r>
            <a:r>
              <a:rPr lang="en-US" sz="900" smtClean="0">
                <a:latin typeface="Arial" charset="0"/>
              </a:rPr>
              <a:t>an artificial “person” created by law and owned by shareholders</a:t>
            </a:r>
          </a:p>
          <a:p>
            <a:pPr eaLnBrk="1" hangingPunct="1">
              <a:buFontTx/>
              <a:buChar char="•"/>
            </a:pPr>
            <a:r>
              <a:rPr lang="en-US" sz="900" b="1" smtClean="0">
                <a:latin typeface="Arial" charset="0"/>
              </a:rPr>
              <a:t>Co-operative: </a:t>
            </a:r>
            <a:r>
              <a:rPr lang="en-US" sz="900" smtClean="0">
                <a:latin typeface="Arial" charset="0"/>
              </a:rPr>
              <a:t>owned by its workers or members who buy from the business</a:t>
            </a:r>
          </a:p>
          <a:p>
            <a:pPr eaLnBrk="1" hangingPunct="1">
              <a:buFontTx/>
              <a:buChar char="•"/>
            </a:pPr>
            <a:r>
              <a:rPr lang="en-US" sz="900" b="1" smtClean="0">
                <a:latin typeface="Arial" charset="0"/>
              </a:rPr>
              <a:t>Franchise: </a:t>
            </a:r>
            <a:r>
              <a:rPr lang="en-US" sz="900" smtClean="0">
                <a:latin typeface="Arial" charset="0"/>
              </a:rPr>
              <a:t>when a business licenses another to use its name, operating procedure, etc. under an above form of ownership</a:t>
            </a:r>
            <a:endParaRPr lang="en-CA" sz="900" smtClean="0">
              <a:latin typeface="Arial" charset="0"/>
            </a:endParaRPr>
          </a:p>
          <a:p>
            <a:pPr eaLnBrk="1" hangingPunct="1"/>
            <a:endParaRPr lang="en-US" sz="900" b="1" smtClean="0">
              <a:latin typeface="Arial" charset="0"/>
            </a:endParaRPr>
          </a:p>
          <a:p>
            <a:pPr eaLnBrk="1" hangingPunct="1"/>
            <a:endParaRPr lang="en-CA"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08732124-0AD3-4A2F-BC1A-D7FE9CCBE872}" type="slidenum">
              <a:rPr lang="en-CA" smtClean="0">
                <a:latin typeface="Times New Roman" charset="0"/>
              </a:rPr>
              <a:pPr/>
              <a:t>6</a:t>
            </a:fld>
            <a:endParaRPr lang="en-CA" smtClean="0">
              <a:latin typeface="Times New Roman"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900" b="1" smtClean="0">
                <a:latin typeface="Arial" charset="0"/>
              </a:rPr>
              <a:t>LARGE OR SMALL</a:t>
            </a:r>
          </a:p>
          <a:p>
            <a:pPr eaLnBrk="1" hangingPunct="1"/>
            <a:r>
              <a:rPr lang="en-US" sz="900" b="1" smtClean="0">
                <a:latin typeface="Arial" charset="0"/>
              </a:rPr>
              <a:t>FORMS OF BUSINESS OWNERSHIP</a:t>
            </a:r>
          </a:p>
          <a:p>
            <a:pPr eaLnBrk="1" hangingPunct="1">
              <a:buFontTx/>
              <a:buChar char="•"/>
            </a:pPr>
            <a:r>
              <a:rPr lang="en-US" sz="900" b="1" smtClean="0">
                <a:latin typeface="Arial" charset="0"/>
              </a:rPr>
              <a:t>Sole proprietorship: </a:t>
            </a:r>
            <a:r>
              <a:rPr lang="en-US" sz="900" smtClean="0">
                <a:latin typeface="Arial" charset="0"/>
              </a:rPr>
              <a:t>owned by one person</a:t>
            </a:r>
          </a:p>
          <a:p>
            <a:pPr eaLnBrk="1" hangingPunct="1">
              <a:buFontTx/>
              <a:buChar char="•"/>
            </a:pPr>
            <a:r>
              <a:rPr lang="en-US" sz="900" b="1" smtClean="0">
                <a:latin typeface="Arial" charset="0"/>
              </a:rPr>
              <a:t>Partnership: </a:t>
            </a:r>
            <a:r>
              <a:rPr lang="en-US" sz="900" smtClean="0">
                <a:latin typeface="Arial" charset="0"/>
              </a:rPr>
              <a:t>owned by two or more partners</a:t>
            </a:r>
          </a:p>
          <a:p>
            <a:pPr eaLnBrk="1" hangingPunct="1">
              <a:buFontTx/>
              <a:buChar char="•"/>
            </a:pPr>
            <a:r>
              <a:rPr lang="en-US" sz="900" b="1" smtClean="0">
                <a:latin typeface="Arial" charset="0"/>
              </a:rPr>
              <a:t>Corporation: </a:t>
            </a:r>
            <a:r>
              <a:rPr lang="en-US" sz="900" smtClean="0">
                <a:latin typeface="Arial" charset="0"/>
              </a:rPr>
              <a:t>an artificial “person” created by law and owned by shareholders</a:t>
            </a:r>
          </a:p>
          <a:p>
            <a:pPr eaLnBrk="1" hangingPunct="1">
              <a:buFontTx/>
              <a:buChar char="•"/>
            </a:pPr>
            <a:r>
              <a:rPr lang="en-US" sz="900" b="1" smtClean="0">
                <a:latin typeface="Arial" charset="0"/>
              </a:rPr>
              <a:t>Co-operative: </a:t>
            </a:r>
            <a:r>
              <a:rPr lang="en-US" sz="900" smtClean="0">
                <a:latin typeface="Arial" charset="0"/>
              </a:rPr>
              <a:t>owned by its workers or members who buy from the business</a:t>
            </a:r>
          </a:p>
          <a:p>
            <a:pPr eaLnBrk="1" hangingPunct="1">
              <a:buFontTx/>
              <a:buChar char="•"/>
            </a:pPr>
            <a:r>
              <a:rPr lang="en-US" sz="900" b="1" smtClean="0">
                <a:latin typeface="Arial" charset="0"/>
              </a:rPr>
              <a:t>Franchise: </a:t>
            </a:r>
            <a:r>
              <a:rPr lang="en-US" sz="900" smtClean="0">
                <a:latin typeface="Arial" charset="0"/>
              </a:rPr>
              <a:t>when a business licenses another to use its name, operating procedure, etc. under an above form of ownership</a:t>
            </a:r>
            <a:endParaRPr lang="en-CA" sz="900" smtClean="0">
              <a:latin typeface="Arial" charset="0"/>
            </a:endParaRPr>
          </a:p>
          <a:p>
            <a:pPr eaLnBrk="1" hangingPunct="1"/>
            <a:endParaRPr lang="en-US" sz="900" b="1" smtClean="0">
              <a:latin typeface="Arial" charset="0"/>
            </a:endParaRPr>
          </a:p>
          <a:p>
            <a:pPr eaLnBrk="1" hangingPunct="1"/>
            <a:endParaRPr lang="en-CA" sz="9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CD11BBD2-C81B-4FFD-99EF-425D2EF38824}" type="slidenum">
              <a:rPr lang="en-CA" smtClean="0">
                <a:latin typeface="Times New Roman" charset="0"/>
              </a:rPr>
              <a:pPr/>
              <a:t>7</a:t>
            </a:fld>
            <a:endParaRPr lang="en-CA" smtClean="0">
              <a:latin typeface="Times New Roman"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z="900" b="1"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108A23E2-1714-4EF7-9C8A-3BE417890FF5}" type="slidenum">
              <a:rPr lang="en-CA" smtClean="0">
                <a:latin typeface="Times New Roman" charset="0"/>
              </a:rPr>
              <a:pPr/>
              <a:t>9</a:t>
            </a:fld>
            <a:endParaRPr lang="en-CA" smtClean="0">
              <a:latin typeface="Times New Roman"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buFontTx/>
              <a:buChar char="•"/>
            </a:pPr>
            <a:r>
              <a:rPr lang="en-US" sz="900" b="1" smtClean="0">
                <a:latin typeface="Arial" charset="0"/>
              </a:rPr>
              <a:t>Stew Leonard’s store-front message:  </a:t>
            </a:r>
            <a:r>
              <a:rPr lang="en-US" sz="900" smtClean="0">
                <a:latin typeface="Arial" charset="0"/>
              </a:rPr>
              <a:t>Ask students if they agree, if they think that businesses really function this way and if they could suggest businesses that do not follow these rules?</a:t>
            </a:r>
          </a:p>
          <a:p>
            <a:pPr eaLnBrk="1" hangingPunct="1"/>
            <a:r>
              <a:rPr lang="en-US" sz="900" b="1" smtClean="0">
                <a:latin typeface="Arial" charset="0"/>
              </a:rPr>
              <a:t>Rule#1:  The customer is always right.</a:t>
            </a:r>
          </a:p>
          <a:p>
            <a:pPr eaLnBrk="1" hangingPunct="1"/>
            <a:r>
              <a:rPr lang="en-US" sz="900" b="1" smtClean="0">
                <a:latin typeface="Arial" charset="0"/>
              </a:rPr>
              <a:t>Rule#2:  If the customer is wrong, re-read Rule#1.</a:t>
            </a:r>
          </a:p>
          <a:p>
            <a:pPr eaLnBrk="1" hangingPunct="1"/>
            <a:r>
              <a:rPr lang="en-US" sz="900" b="1" smtClean="0">
                <a:latin typeface="Arial" charset="0"/>
              </a:rPr>
              <a:t>Examples:</a:t>
            </a:r>
          </a:p>
          <a:p>
            <a:pPr eaLnBrk="1" hangingPunct="1">
              <a:buFontTx/>
              <a:buChar char="•"/>
            </a:pPr>
            <a:r>
              <a:rPr lang="en-US" sz="900" smtClean="0">
                <a:latin typeface="Arial" charset="0"/>
              </a:rPr>
              <a:t>A cookie manufacturer is the </a:t>
            </a:r>
            <a:r>
              <a:rPr lang="en-US" sz="900" b="1" smtClean="0">
                <a:latin typeface="Arial" charset="0"/>
              </a:rPr>
              <a:t>producer</a:t>
            </a:r>
            <a:r>
              <a:rPr lang="en-US" sz="900" smtClean="0">
                <a:latin typeface="Arial" charset="0"/>
              </a:rPr>
              <a:t> of a good, while the business that services their machinery provides a </a:t>
            </a:r>
            <a:r>
              <a:rPr lang="en-US" sz="900" b="1" smtClean="0">
                <a:latin typeface="Arial" charset="0"/>
              </a:rPr>
              <a:t>service</a:t>
            </a:r>
            <a:r>
              <a:rPr lang="en-US" sz="900" smtClean="0">
                <a:latin typeface="Arial" charset="0"/>
              </a:rPr>
              <a:t>.</a:t>
            </a:r>
          </a:p>
          <a:p>
            <a:pPr eaLnBrk="1" hangingPunct="1">
              <a:buFontTx/>
              <a:buChar char="•"/>
            </a:pPr>
            <a:r>
              <a:rPr lang="en-US" sz="900" smtClean="0">
                <a:latin typeface="Arial" charset="0"/>
              </a:rPr>
              <a:t>A </a:t>
            </a:r>
            <a:r>
              <a:rPr lang="en-US" sz="900" b="1" smtClean="0">
                <a:latin typeface="Arial" charset="0"/>
              </a:rPr>
              <a:t>marketplace</a:t>
            </a:r>
            <a:r>
              <a:rPr lang="en-US" sz="900" smtClean="0">
                <a:latin typeface="Arial" charset="0"/>
              </a:rPr>
              <a:t> would include a mall, farmer’s market, or a grocery store.</a:t>
            </a:r>
          </a:p>
          <a:p>
            <a:pPr eaLnBrk="1" hangingPunct="1"/>
            <a:endParaRPr lang="en-US" sz="900" smtClean="0">
              <a:latin typeface="Arial" charset="0"/>
            </a:endParaRPr>
          </a:p>
          <a:p>
            <a:pPr eaLnBrk="1" hangingPunct="1"/>
            <a:endParaRPr lang="en-CA"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812BB8E8-FBEF-4A6C-B75E-F3AC77424DAE}" type="slidenum">
              <a:rPr lang="en-CA" smtClean="0">
                <a:latin typeface="Times New Roman" charset="0"/>
              </a:rPr>
              <a:pPr/>
              <a:t>10</a:t>
            </a:fld>
            <a:endParaRPr lang="en-CA" smtClean="0">
              <a:latin typeface="Times New Roman"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buFontTx/>
              <a:buChar char="•"/>
            </a:pPr>
            <a:r>
              <a:rPr lang="en-US" sz="900" b="1" smtClean="0">
                <a:latin typeface="Arial" charset="0"/>
              </a:rPr>
              <a:t>Stew Leonard’s store-front message:  </a:t>
            </a:r>
            <a:r>
              <a:rPr lang="en-US" sz="900" smtClean="0">
                <a:latin typeface="Arial" charset="0"/>
              </a:rPr>
              <a:t>Ask students if they agree, if they think that businesses really function this way and if they could suggest businesses that do not follow these rules?</a:t>
            </a:r>
          </a:p>
          <a:p>
            <a:pPr eaLnBrk="1" hangingPunct="1"/>
            <a:r>
              <a:rPr lang="en-US" sz="900" b="1" smtClean="0">
                <a:latin typeface="Arial" charset="0"/>
              </a:rPr>
              <a:t>Rule#1:  The customer is always right.</a:t>
            </a:r>
          </a:p>
          <a:p>
            <a:pPr eaLnBrk="1" hangingPunct="1"/>
            <a:r>
              <a:rPr lang="en-US" sz="900" b="1" smtClean="0">
                <a:latin typeface="Arial" charset="0"/>
              </a:rPr>
              <a:t>Rule#2:  If the customer is wrong, re-read Rule#1.</a:t>
            </a:r>
          </a:p>
          <a:p>
            <a:pPr eaLnBrk="1" hangingPunct="1"/>
            <a:r>
              <a:rPr lang="en-US" sz="900" b="1" smtClean="0">
                <a:latin typeface="Arial" charset="0"/>
              </a:rPr>
              <a:t>Examples:</a:t>
            </a:r>
          </a:p>
          <a:p>
            <a:pPr eaLnBrk="1" hangingPunct="1">
              <a:buFontTx/>
              <a:buChar char="•"/>
            </a:pPr>
            <a:r>
              <a:rPr lang="en-US" sz="900" smtClean="0">
                <a:latin typeface="Arial" charset="0"/>
              </a:rPr>
              <a:t>A cookie manufacturer is the </a:t>
            </a:r>
            <a:r>
              <a:rPr lang="en-US" sz="900" b="1" smtClean="0">
                <a:latin typeface="Arial" charset="0"/>
              </a:rPr>
              <a:t>producer</a:t>
            </a:r>
            <a:r>
              <a:rPr lang="en-US" sz="900" smtClean="0">
                <a:latin typeface="Arial" charset="0"/>
              </a:rPr>
              <a:t> of a good, while the business that services their machinery provides a </a:t>
            </a:r>
            <a:r>
              <a:rPr lang="en-US" sz="900" b="1" smtClean="0">
                <a:latin typeface="Arial" charset="0"/>
              </a:rPr>
              <a:t>service</a:t>
            </a:r>
            <a:r>
              <a:rPr lang="en-US" sz="900" smtClean="0">
                <a:latin typeface="Arial" charset="0"/>
              </a:rPr>
              <a:t>.</a:t>
            </a:r>
          </a:p>
          <a:p>
            <a:pPr eaLnBrk="1" hangingPunct="1">
              <a:buFontTx/>
              <a:buChar char="•"/>
            </a:pPr>
            <a:r>
              <a:rPr lang="en-US" sz="900" smtClean="0">
                <a:latin typeface="Arial" charset="0"/>
              </a:rPr>
              <a:t>A </a:t>
            </a:r>
            <a:r>
              <a:rPr lang="en-US" sz="900" b="1" smtClean="0">
                <a:latin typeface="Arial" charset="0"/>
              </a:rPr>
              <a:t>marketplace</a:t>
            </a:r>
            <a:r>
              <a:rPr lang="en-US" sz="900" smtClean="0">
                <a:latin typeface="Arial" charset="0"/>
              </a:rPr>
              <a:t> would include a mall, farmer’s market, or a grocery store.</a:t>
            </a:r>
          </a:p>
          <a:p>
            <a:pPr eaLnBrk="1" hangingPunct="1"/>
            <a:endParaRPr lang="en-US" sz="900" smtClean="0">
              <a:latin typeface="Arial" charset="0"/>
            </a:endParaRPr>
          </a:p>
          <a:p>
            <a:pPr eaLnBrk="1" hangingPunct="1"/>
            <a:endParaRPr lang="en-CA"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lang="en-CA"/>
          </a:p>
        </p:txBody>
      </p:sp>
      <p:sp>
        <p:nvSpPr>
          <p:cNvPr id="5" name="Rectangle 18"/>
          <p:cNvSpPr>
            <a:spLocks noGrp="1"/>
          </p:cNvSpPr>
          <p:nvPr>
            <p:ph type="ftr" sz="quarter" idx="11"/>
          </p:nvPr>
        </p:nvSpPr>
        <p:spPr/>
        <p:txBody>
          <a:bodyPr/>
          <a:lstStyle>
            <a:lvl1pPr>
              <a:defRPr/>
            </a:lvl1pPr>
          </a:lstStyle>
          <a:p>
            <a:pPr>
              <a:defRPr/>
            </a:pPr>
            <a:endParaRPr lang="en-CA"/>
          </a:p>
        </p:txBody>
      </p:sp>
      <p:sp>
        <p:nvSpPr>
          <p:cNvPr id="6" name="Rectangle 15"/>
          <p:cNvSpPr>
            <a:spLocks noGrp="1"/>
          </p:cNvSpPr>
          <p:nvPr>
            <p:ph type="sldNum" sz="quarter" idx="12"/>
          </p:nvPr>
        </p:nvSpPr>
        <p:spPr/>
        <p:txBody>
          <a:bodyPr/>
          <a:lstStyle>
            <a:lvl1pPr>
              <a:defRPr/>
            </a:lvl1pPr>
          </a:lstStyle>
          <a:p>
            <a:pPr>
              <a:defRPr/>
            </a:pPr>
            <a:fld id="{827732D6-5092-4AD3-B86E-333DB6EDCE76}"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lang="en-CA"/>
          </a:p>
        </p:txBody>
      </p:sp>
      <p:sp>
        <p:nvSpPr>
          <p:cNvPr id="5" name="Rectangle 18"/>
          <p:cNvSpPr>
            <a:spLocks noGrp="1"/>
          </p:cNvSpPr>
          <p:nvPr>
            <p:ph type="ftr" sz="quarter" idx="11"/>
          </p:nvPr>
        </p:nvSpPr>
        <p:spPr/>
        <p:txBody>
          <a:bodyPr/>
          <a:lstStyle>
            <a:lvl1pPr>
              <a:defRPr/>
            </a:lvl1pPr>
          </a:lstStyle>
          <a:p>
            <a:pPr>
              <a:defRPr/>
            </a:pPr>
            <a:endParaRPr lang="en-CA"/>
          </a:p>
        </p:txBody>
      </p:sp>
      <p:sp>
        <p:nvSpPr>
          <p:cNvPr id="6" name="Rectangle 15"/>
          <p:cNvSpPr>
            <a:spLocks noGrp="1"/>
          </p:cNvSpPr>
          <p:nvPr>
            <p:ph type="sldNum" sz="quarter" idx="12"/>
          </p:nvPr>
        </p:nvSpPr>
        <p:spPr/>
        <p:txBody>
          <a:bodyPr/>
          <a:lstStyle>
            <a:lvl1pPr>
              <a:defRPr/>
            </a:lvl1pPr>
          </a:lstStyle>
          <a:p>
            <a:pPr>
              <a:defRPr/>
            </a:pPr>
            <a:fld id="{A76143D6-E73A-4465-847D-E3EBFBE1111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lang="en-CA"/>
          </a:p>
        </p:txBody>
      </p:sp>
      <p:sp>
        <p:nvSpPr>
          <p:cNvPr id="5" name="Rectangle 18"/>
          <p:cNvSpPr>
            <a:spLocks noGrp="1"/>
          </p:cNvSpPr>
          <p:nvPr>
            <p:ph type="ftr" sz="quarter" idx="11"/>
          </p:nvPr>
        </p:nvSpPr>
        <p:spPr/>
        <p:txBody>
          <a:bodyPr/>
          <a:lstStyle>
            <a:lvl1pPr>
              <a:defRPr/>
            </a:lvl1pPr>
          </a:lstStyle>
          <a:p>
            <a:pPr>
              <a:defRPr/>
            </a:pPr>
            <a:endParaRPr lang="en-CA"/>
          </a:p>
        </p:txBody>
      </p:sp>
      <p:sp>
        <p:nvSpPr>
          <p:cNvPr id="6" name="Rectangle 15"/>
          <p:cNvSpPr>
            <a:spLocks noGrp="1"/>
          </p:cNvSpPr>
          <p:nvPr>
            <p:ph type="sldNum" sz="quarter" idx="12"/>
          </p:nvPr>
        </p:nvSpPr>
        <p:spPr/>
        <p:txBody>
          <a:bodyPr/>
          <a:lstStyle>
            <a:lvl1pPr>
              <a:defRPr/>
            </a:lvl1pPr>
          </a:lstStyle>
          <a:p>
            <a:pPr>
              <a:defRPr/>
            </a:pPr>
            <a:fld id="{B98C0D03-6821-4653-96D9-784D47B2F229}"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lang="en-CA"/>
          </a:p>
        </p:txBody>
      </p:sp>
      <p:sp>
        <p:nvSpPr>
          <p:cNvPr id="5" name="Rectangle 18"/>
          <p:cNvSpPr>
            <a:spLocks noGrp="1"/>
          </p:cNvSpPr>
          <p:nvPr>
            <p:ph type="ftr" sz="quarter" idx="11"/>
          </p:nvPr>
        </p:nvSpPr>
        <p:spPr/>
        <p:txBody>
          <a:bodyPr/>
          <a:lstStyle>
            <a:lvl1pPr>
              <a:defRPr/>
            </a:lvl1pPr>
          </a:lstStyle>
          <a:p>
            <a:pPr>
              <a:defRPr/>
            </a:pPr>
            <a:endParaRPr lang="en-CA"/>
          </a:p>
        </p:txBody>
      </p:sp>
      <p:sp>
        <p:nvSpPr>
          <p:cNvPr id="6" name="Rectangle 15"/>
          <p:cNvSpPr>
            <a:spLocks noGrp="1"/>
          </p:cNvSpPr>
          <p:nvPr>
            <p:ph type="sldNum" sz="quarter" idx="12"/>
          </p:nvPr>
        </p:nvSpPr>
        <p:spPr/>
        <p:txBody>
          <a:bodyPr/>
          <a:lstStyle>
            <a:lvl1pPr>
              <a:defRPr/>
            </a:lvl1pPr>
          </a:lstStyle>
          <a:p>
            <a:pPr>
              <a:defRPr/>
            </a:pPr>
            <a:fld id="{C090D329-D5DB-46AF-8428-B10CA5750D3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endParaRPr lang="en-CA"/>
          </a:p>
        </p:txBody>
      </p:sp>
      <p:sp>
        <p:nvSpPr>
          <p:cNvPr id="5" name="Rectangle 18"/>
          <p:cNvSpPr>
            <a:spLocks noGrp="1"/>
          </p:cNvSpPr>
          <p:nvPr>
            <p:ph type="ftr" sz="quarter" idx="11"/>
          </p:nvPr>
        </p:nvSpPr>
        <p:spPr/>
        <p:txBody>
          <a:bodyPr/>
          <a:lstStyle>
            <a:lvl1pPr>
              <a:defRPr/>
            </a:lvl1pPr>
          </a:lstStyle>
          <a:p>
            <a:pPr>
              <a:defRPr/>
            </a:pPr>
            <a:endParaRPr lang="en-CA"/>
          </a:p>
        </p:txBody>
      </p:sp>
      <p:sp>
        <p:nvSpPr>
          <p:cNvPr id="6" name="Rectangle 15"/>
          <p:cNvSpPr>
            <a:spLocks noGrp="1"/>
          </p:cNvSpPr>
          <p:nvPr>
            <p:ph type="sldNum" sz="quarter" idx="12"/>
          </p:nvPr>
        </p:nvSpPr>
        <p:spPr/>
        <p:txBody>
          <a:bodyPr/>
          <a:lstStyle>
            <a:lvl1pPr>
              <a:defRPr/>
            </a:lvl1pPr>
          </a:lstStyle>
          <a:p>
            <a:pPr>
              <a:defRPr/>
            </a:pPr>
            <a:fld id="{594A1C14-2558-43EB-B44F-9703F6F4CDFD}"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lang="en-CA"/>
          </a:p>
        </p:txBody>
      </p:sp>
      <p:sp>
        <p:nvSpPr>
          <p:cNvPr id="6" name="Rectangle 18"/>
          <p:cNvSpPr>
            <a:spLocks noGrp="1"/>
          </p:cNvSpPr>
          <p:nvPr>
            <p:ph type="ftr" sz="quarter" idx="11"/>
          </p:nvPr>
        </p:nvSpPr>
        <p:spPr/>
        <p:txBody>
          <a:bodyPr/>
          <a:lstStyle>
            <a:lvl1pPr>
              <a:defRPr/>
            </a:lvl1pPr>
          </a:lstStyle>
          <a:p>
            <a:pPr>
              <a:defRPr/>
            </a:pPr>
            <a:endParaRPr lang="en-CA"/>
          </a:p>
        </p:txBody>
      </p:sp>
      <p:sp>
        <p:nvSpPr>
          <p:cNvPr id="7" name="Rectangle 15"/>
          <p:cNvSpPr>
            <a:spLocks noGrp="1"/>
          </p:cNvSpPr>
          <p:nvPr>
            <p:ph type="sldNum" sz="quarter" idx="12"/>
          </p:nvPr>
        </p:nvSpPr>
        <p:spPr/>
        <p:txBody>
          <a:bodyPr/>
          <a:lstStyle>
            <a:lvl1pPr>
              <a:defRPr/>
            </a:lvl1pPr>
          </a:lstStyle>
          <a:p>
            <a:pPr>
              <a:defRPr/>
            </a:pPr>
            <a:fld id="{25EBE74D-C1C5-4E6E-B4F4-40ABD7616916}"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endParaRPr lang="en-CA"/>
          </a:p>
        </p:txBody>
      </p:sp>
      <p:sp>
        <p:nvSpPr>
          <p:cNvPr id="8" name="Rectangle 18"/>
          <p:cNvSpPr>
            <a:spLocks noGrp="1"/>
          </p:cNvSpPr>
          <p:nvPr>
            <p:ph type="ftr" sz="quarter" idx="11"/>
          </p:nvPr>
        </p:nvSpPr>
        <p:spPr/>
        <p:txBody>
          <a:bodyPr/>
          <a:lstStyle>
            <a:lvl1pPr>
              <a:defRPr/>
            </a:lvl1pPr>
          </a:lstStyle>
          <a:p>
            <a:pPr>
              <a:defRPr/>
            </a:pPr>
            <a:endParaRPr lang="en-CA"/>
          </a:p>
        </p:txBody>
      </p:sp>
      <p:sp>
        <p:nvSpPr>
          <p:cNvPr id="9" name="Rectangle 15"/>
          <p:cNvSpPr>
            <a:spLocks noGrp="1"/>
          </p:cNvSpPr>
          <p:nvPr>
            <p:ph type="sldNum" sz="quarter" idx="12"/>
          </p:nvPr>
        </p:nvSpPr>
        <p:spPr/>
        <p:txBody>
          <a:bodyPr/>
          <a:lstStyle>
            <a:lvl1pPr>
              <a:defRPr/>
            </a:lvl1pPr>
          </a:lstStyle>
          <a:p>
            <a:pPr>
              <a:defRPr/>
            </a:pPr>
            <a:fld id="{C148B8C3-3B11-4F22-B60D-062D19DC84B6}"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endParaRPr lang="en-CA"/>
          </a:p>
        </p:txBody>
      </p:sp>
      <p:sp>
        <p:nvSpPr>
          <p:cNvPr id="4" name="Rectangle 18"/>
          <p:cNvSpPr>
            <a:spLocks noGrp="1"/>
          </p:cNvSpPr>
          <p:nvPr>
            <p:ph type="ftr" sz="quarter" idx="11"/>
          </p:nvPr>
        </p:nvSpPr>
        <p:spPr/>
        <p:txBody>
          <a:bodyPr/>
          <a:lstStyle>
            <a:lvl1pPr>
              <a:defRPr/>
            </a:lvl1pPr>
          </a:lstStyle>
          <a:p>
            <a:pPr>
              <a:defRPr/>
            </a:pPr>
            <a:endParaRPr lang="en-CA"/>
          </a:p>
        </p:txBody>
      </p:sp>
      <p:sp>
        <p:nvSpPr>
          <p:cNvPr id="5" name="Rectangle 15"/>
          <p:cNvSpPr>
            <a:spLocks noGrp="1"/>
          </p:cNvSpPr>
          <p:nvPr>
            <p:ph type="sldNum" sz="quarter" idx="12"/>
          </p:nvPr>
        </p:nvSpPr>
        <p:spPr/>
        <p:txBody>
          <a:bodyPr/>
          <a:lstStyle>
            <a:lvl1pPr>
              <a:defRPr/>
            </a:lvl1pPr>
          </a:lstStyle>
          <a:p>
            <a:pPr>
              <a:defRPr/>
            </a:pPr>
            <a:fld id="{57062088-807B-4D27-B4BC-90D1A1BCC6A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lang="en-CA"/>
          </a:p>
        </p:txBody>
      </p:sp>
      <p:sp>
        <p:nvSpPr>
          <p:cNvPr id="3" name="Rectangle 18"/>
          <p:cNvSpPr>
            <a:spLocks noGrp="1"/>
          </p:cNvSpPr>
          <p:nvPr>
            <p:ph type="ftr" sz="quarter" idx="11"/>
          </p:nvPr>
        </p:nvSpPr>
        <p:spPr/>
        <p:txBody>
          <a:bodyPr/>
          <a:lstStyle>
            <a:lvl1pPr>
              <a:defRPr/>
            </a:lvl1pPr>
          </a:lstStyle>
          <a:p>
            <a:pPr>
              <a:defRPr/>
            </a:pPr>
            <a:endParaRPr lang="en-CA"/>
          </a:p>
        </p:txBody>
      </p:sp>
      <p:sp>
        <p:nvSpPr>
          <p:cNvPr id="4" name="Rectangle 15"/>
          <p:cNvSpPr>
            <a:spLocks noGrp="1"/>
          </p:cNvSpPr>
          <p:nvPr>
            <p:ph type="sldNum" sz="quarter" idx="12"/>
          </p:nvPr>
        </p:nvSpPr>
        <p:spPr/>
        <p:txBody>
          <a:bodyPr/>
          <a:lstStyle>
            <a:lvl1pPr>
              <a:defRPr/>
            </a:lvl1pPr>
          </a:lstStyle>
          <a:p>
            <a:pPr>
              <a:defRPr/>
            </a:pPr>
            <a:fld id="{CC018AF6-CBB1-496F-A483-53A3DBBC988B}"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lang="en-CA"/>
          </a:p>
        </p:txBody>
      </p:sp>
      <p:sp>
        <p:nvSpPr>
          <p:cNvPr id="6" name="Rectangle 18"/>
          <p:cNvSpPr>
            <a:spLocks noGrp="1"/>
          </p:cNvSpPr>
          <p:nvPr>
            <p:ph type="ftr" sz="quarter" idx="11"/>
          </p:nvPr>
        </p:nvSpPr>
        <p:spPr/>
        <p:txBody>
          <a:bodyPr/>
          <a:lstStyle>
            <a:lvl1pPr>
              <a:defRPr/>
            </a:lvl1pPr>
          </a:lstStyle>
          <a:p>
            <a:pPr>
              <a:defRPr/>
            </a:pPr>
            <a:endParaRPr lang="en-CA"/>
          </a:p>
        </p:txBody>
      </p:sp>
      <p:sp>
        <p:nvSpPr>
          <p:cNvPr id="7" name="Rectangle 15"/>
          <p:cNvSpPr>
            <a:spLocks noGrp="1"/>
          </p:cNvSpPr>
          <p:nvPr>
            <p:ph type="sldNum" sz="quarter" idx="12"/>
          </p:nvPr>
        </p:nvSpPr>
        <p:spPr/>
        <p:txBody>
          <a:bodyPr/>
          <a:lstStyle>
            <a:lvl1pPr>
              <a:defRPr/>
            </a:lvl1pPr>
          </a:lstStyle>
          <a:p>
            <a:pPr>
              <a:defRPr/>
            </a:pPr>
            <a:fld id="{C9F41197-7508-4EE9-AD36-14948CF7A79C}"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endParaRPr lang="en-CA"/>
          </a:p>
        </p:txBody>
      </p:sp>
      <p:sp>
        <p:nvSpPr>
          <p:cNvPr id="7" name="Rectangle 6"/>
          <p:cNvSpPr>
            <a:spLocks noGrp="1"/>
          </p:cNvSpPr>
          <p:nvPr>
            <p:ph type="ftr" sz="quarter" idx="11"/>
          </p:nvPr>
        </p:nvSpPr>
        <p:spPr/>
        <p:txBody>
          <a:bodyPr/>
          <a:lstStyle>
            <a:lvl1pPr>
              <a:defRPr/>
            </a:lvl1pPr>
          </a:lstStyle>
          <a:p>
            <a:pPr>
              <a:defRPr/>
            </a:pPr>
            <a:endParaRPr lang="en-CA"/>
          </a:p>
        </p:txBody>
      </p:sp>
      <p:sp>
        <p:nvSpPr>
          <p:cNvPr id="8" name="Rectangle 7"/>
          <p:cNvSpPr>
            <a:spLocks noGrp="1"/>
          </p:cNvSpPr>
          <p:nvPr>
            <p:ph type="sldNum" sz="quarter" idx="12"/>
          </p:nvPr>
        </p:nvSpPr>
        <p:spPr/>
        <p:txBody>
          <a:bodyPr/>
          <a:lstStyle>
            <a:lvl1pPr>
              <a:defRPr/>
            </a:lvl1pPr>
          </a:lstStyle>
          <a:p>
            <a:pPr>
              <a:defRPr/>
            </a:pPr>
            <a:fld id="{931D31B5-3B0C-42E4-9608-EED6723B72F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2051"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endParaRPr lang="en-CA"/>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CA"/>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4C637846-9582-4BC1-A489-C9F9F7CDF7F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9" r:id="rId9"/>
    <p:sldLayoutId id="2147483777" r:id="rId10"/>
    <p:sldLayoutId id="2147483778" r:id="rId11"/>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_agcw3ErQe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1.1 </a:t>
            </a:r>
            <a:r>
              <a:rPr sz="3200">
                <a:solidFill>
                  <a:schemeClr val="accent2"/>
                </a:solidFill>
                <a:latin typeface="Arial" charset="0"/>
              </a:rPr>
              <a:t>What Is a Business?</a:t>
            </a:r>
            <a:endParaRPr lang="en-CA" sz="3200">
              <a:solidFill>
                <a:schemeClr val="tx2">
                  <a:shade val="85000"/>
                  <a:satMod val="150000"/>
                </a:schemeClr>
              </a:solidFill>
              <a:latin typeface="Arial" charset="0"/>
            </a:endParaRPr>
          </a:p>
        </p:txBody>
      </p:sp>
      <p:sp>
        <p:nvSpPr>
          <p:cNvPr id="3076" name="Rectangle 3"/>
          <p:cNvSpPr>
            <a:spLocks noGrp="1" noChangeArrowheads="1"/>
          </p:cNvSpPr>
          <p:nvPr>
            <p:ph idx="1"/>
          </p:nvPr>
        </p:nvSpPr>
        <p:spPr/>
        <p:txBody>
          <a:bodyPr/>
          <a:lstStyle/>
          <a:p>
            <a:pPr indent="0" eaLnBrk="1" hangingPunct="1">
              <a:lnSpc>
                <a:spcPct val="80000"/>
              </a:lnSpc>
              <a:spcBef>
                <a:spcPct val="0"/>
              </a:spcBef>
              <a:buFontTx/>
              <a:buNone/>
            </a:pPr>
            <a:r>
              <a:rPr lang="en-US" sz="2000" smtClean="0">
                <a:latin typeface="Arial" charset="0"/>
              </a:rPr>
              <a:t>Businesses come in many shapes and sizes, such as local, regional, national, and/or global. They are classified by their size, structure, and the role they play in the community.</a:t>
            </a:r>
          </a:p>
          <a:p>
            <a:pPr indent="0" eaLnBrk="1" hangingPunct="1">
              <a:lnSpc>
                <a:spcPct val="80000"/>
              </a:lnSpc>
              <a:spcBef>
                <a:spcPct val="0"/>
              </a:spcBef>
              <a:buFontTx/>
              <a:buNone/>
            </a:pPr>
            <a:endParaRPr lang="en-US" sz="2000" smtClean="0">
              <a:latin typeface="Arial" charset="0"/>
            </a:endParaRPr>
          </a:p>
          <a:p>
            <a:pPr indent="0" eaLnBrk="1" hangingPunct="1">
              <a:lnSpc>
                <a:spcPct val="80000"/>
              </a:lnSpc>
              <a:spcBef>
                <a:spcPct val="0"/>
              </a:spcBef>
              <a:buFontTx/>
              <a:buNone/>
            </a:pPr>
            <a:r>
              <a:rPr lang="en-US" sz="2400" b="1" smtClean="0">
                <a:solidFill>
                  <a:schemeClr val="accent2"/>
                </a:solidFill>
                <a:latin typeface="Arial" charset="0"/>
              </a:rPr>
              <a:t>Profit or Non-profit?</a:t>
            </a:r>
          </a:p>
          <a:p>
            <a:pPr indent="0" eaLnBrk="1" hangingPunct="1">
              <a:lnSpc>
                <a:spcPct val="80000"/>
              </a:lnSpc>
              <a:spcBef>
                <a:spcPct val="0"/>
              </a:spcBef>
              <a:buFontTx/>
              <a:buNone/>
            </a:pPr>
            <a:endParaRPr lang="en-US" sz="2400" b="1" smtClean="0">
              <a:solidFill>
                <a:schemeClr val="accent2"/>
              </a:solidFill>
              <a:latin typeface="Arial" charset="0"/>
            </a:endParaRPr>
          </a:p>
          <a:p>
            <a:pPr indent="0" eaLnBrk="1" hangingPunct="1">
              <a:lnSpc>
                <a:spcPct val="80000"/>
              </a:lnSpc>
              <a:spcBef>
                <a:spcPct val="0"/>
              </a:spcBef>
              <a:buFontTx/>
              <a:buNone/>
            </a:pPr>
            <a:r>
              <a:rPr lang="en-US" sz="2000" b="1" smtClean="0">
                <a:solidFill>
                  <a:schemeClr val="accent2"/>
                </a:solidFill>
                <a:latin typeface="Arial" charset="0"/>
              </a:rPr>
              <a:t>For-Profit Business</a:t>
            </a:r>
          </a:p>
          <a:p>
            <a:pPr indent="0" eaLnBrk="1" hangingPunct="1">
              <a:lnSpc>
                <a:spcPct val="80000"/>
              </a:lnSpc>
              <a:spcBef>
                <a:spcPct val="0"/>
              </a:spcBef>
              <a:buFontTx/>
              <a:buNone/>
            </a:pPr>
            <a:r>
              <a:rPr lang="en-US" sz="2000" smtClean="0">
                <a:latin typeface="Arial" charset="0"/>
              </a:rPr>
              <a:t>A</a:t>
            </a:r>
            <a:r>
              <a:rPr lang="en-US" sz="2000" b="1" smtClean="0">
                <a:latin typeface="Arial" charset="0"/>
              </a:rPr>
              <a:t> for-profit</a:t>
            </a:r>
            <a:r>
              <a:rPr lang="en-US" sz="2000" smtClean="0">
                <a:latin typeface="Arial" charset="0"/>
              </a:rPr>
              <a:t> business produces or sell goods and services to satisfy the needs, wants, and demands of consumers for the purpose of a making profit.</a:t>
            </a:r>
          </a:p>
          <a:p>
            <a:pPr indent="0" eaLnBrk="1" hangingPunct="1">
              <a:lnSpc>
                <a:spcPct val="80000"/>
              </a:lnSpc>
              <a:spcBef>
                <a:spcPct val="0"/>
              </a:spcBef>
              <a:buFontTx/>
              <a:buNone/>
            </a:pPr>
            <a:endParaRPr lang="en-US" sz="2000" smtClean="0">
              <a:latin typeface="Arial" charset="0"/>
            </a:endParaRPr>
          </a:p>
          <a:p>
            <a:pPr indent="0" eaLnBrk="1" hangingPunct="1">
              <a:lnSpc>
                <a:spcPct val="80000"/>
              </a:lnSpc>
              <a:spcBef>
                <a:spcPct val="0"/>
              </a:spcBef>
              <a:buFontTx/>
              <a:buNone/>
            </a:pPr>
            <a:r>
              <a:rPr lang="en-US" sz="2000" b="1" smtClean="0">
                <a:solidFill>
                  <a:schemeClr val="accent2"/>
                </a:solidFill>
                <a:latin typeface="Arial" charset="0"/>
              </a:rPr>
              <a:t>Non-profit and Not-for-profit Organizations</a:t>
            </a:r>
          </a:p>
          <a:p>
            <a:pPr indent="0" eaLnBrk="1" hangingPunct="1">
              <a:lnSpc>
                <a:spcPct val="80000"/>
              </a:lnSpc>
              <a:spcBef>
                <a:spcPct val="0"/>
              </a:spcBef>
              <a:buFontTx/>
              <a:buNone/>
            </a:pPr>
            <a:r>
              <a:rPr lang="en-US" sz="2000" smtClean="0">
                <a:latin typeface="Arial" charset="0"/>
              </a:rPr>
              <a:t>A</a:t>
            </a:r>
            <a:r>
              <a:rPr lang="en-US" sz="2000" b="1" smtClean="0">
                <a:latin typeface="Arial" charset="0"/>
              </a:rPr>
              <a:t> non-profit</a:t>
            </a:r>
            <a:r>
              <a:rPr lang="en-US" sz="2000" smtClean="0">
                <a:latin typeface="Arial" charset="0"/>
              </a:rPr>
              <a:t> and/or </a:t>
            </a:r>
            <a:r>
              <a:rPr lang="en-US" sz="2000" b="1" smtClean="0">
                <a:latin typeface="Arial" charset="0"/>
              </a:rPr>
              <a:t>not-for-profi</a:t>
            </a:r>
            <a:r>
              <a:rPr lang="en-US" sz="2000" smtClean="0">
                <a:latin typeface="Arial" charset="0"/>
              </a:rPr>
              <a:t>t organization operates strictly to help people in a community. (charities)</a:t>
            </a:r>
            <a:endParaRPr lang="en-CA" sz="2000" smtClean="0">
              <a:latin typeface="Arial" charset="0"/>
            </a:endParaRPr>
          </a:p>
        </p:txBody>
      </p:sp>
      <p:sp>
        <p:nvSpPr>
          <p:cNvPr id="3074" name="Slide Number Placeholder 5"/>
          <p:cNvSpPr>
            <a:spLocks noGrp="1"/>
          </p:cNvSpPr>
          <p:nvPr>
            <p:ph type="sldNum" sz="quarter" idx="12"/>
          </p:nvPr>
        </p:nvSpPr>
        <p:spPr/>
        <p:txBody>
          <a:bodyPr/>
          <a:lstStyle/>
          <a:p>
            <a:pPr>
              <a:defRPr/>
            </a:pPr>
            <a:fld id="{8E750E4C-90E9-42BB-9055-AD4ECE47FE69}" type="slidenum">
              <a:rPr lang="en-CA"/>
              <a:pPr>
                <a:defRPr/>
              </a:pPr>
              <a:t>1</a:t>
            </a:fld>
            <a:endParaRPr lang="en-CA"/>
          </a:p>
        </p:txBody>
      </p:sp>
      <p:pic>
        <p:nvPicPr>
          <p:cNvPr id="4101" name="Picture 4" descr="IMG_2513"/>
          <p:cNvPicPr>
            <a:picLocks noChangeAspect="1" noChangeArrowheads="1"/>
          </p:cNvPicPr>
          <p:nvPr/>
        </p:nvPicPr>
        <p:blipFill>
          <a:blip r:embed="rId3" cstate="print"/>
          <a:srcRect l="2068" t="9711"/>
          <a:stretch>
            <a:fillRect/>
          </a:stretch>
        </p:blipFill>
        <p:spPr bwMode="auto">
          <a:xfrm>
            <a:off x="6227763" y="5157788"/>
            <a:ext cx="2016125" cy="1393825"/>
          </a:xfrm>
          <a:prstGeom prst="rect">
            <a:avLst/>
          </a:prstGeom>
          <a:noFill/>
          <a:ln w="57150">
            <a:solidFill>
              <a:srgbClr val="CC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dissolv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dissolv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dissolve">
                                      <p:cBhvr>
                                        <p:cTn id="17" dur="500"/>
                                        <p:tgtEl>
                                          <p:spTgt spid="3076">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76">
                                            <p:txEl>
                                              <p:pRg st="5" end="5"/>
                                            </p:txEl>
                                          </p:spTgt>
                                        </p:tgtEl>
                                        <p:attrNameLst>
                                          <p:attrName>style.visibility</p:attrName>
                                        </p:attrNameLst>
                                      </p:cBhvr>
                                      <p:to>
                                        <p:strVal val="visible"/>
                                      </p:to>
                                    </p:set>
                                    <p:animEffect transition="in" filter="dissolve">
                                      <p:cBhvr>
                                        <p:cTn id="20" dur="500"/>
                                        <p:tgtEl>
                                          <p:spTgt spid="307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76">
                                            <p:txEl>
                                              <p:pRg st="7" end="7"/>
                                            </p:txEl>
                                          </p:spTgt>
                                        </p:tgtEl>
                                        <p:attrNameLst>
                                          <p:attrName>style.visibility</p:attrName>
                                        </p:attrNameLst>
                                      </p:cBhvr>
                                      <p:to>
                                        <p:strVal val="visible"/>
                                      </p:to>
                                    </p:set>
                                    <p:animEffect transition="in" filter="dissolve">
                                      <p:cBhvr>
                                        <p:cTn id="25" dur="500"/>
                                        <p:tgtEl>
                                          <p:spTgt spid="3076">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076">
                                            <p:txEl>
                                              <p:pRg st="8" end="8"/>
                                            </p:txEl>
                                          </p:spTgt>
                                        </p:tgtEl>
                                        <p:attrNameLst>
                                          <p:attrName>style.visibility</p:attrName>
                                        </p:attrNameLst>
                                      </p:cBhvr>
                                      <p:to>
                                        <p:strVal val="visible"/>
                                      </p:to>
                                    </p:set>
                                    <p:animEffect transition="in" filter="dissolve">
                                      <p:cBhvr>
                                        <p:cTn id="28" dur="500"/>
                                        <p:tgtEl>
                                          <p:spTgt spid="30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algn="l" eaLnBrk="1" fontAlgn="auto" hangingPunct="1">
              <a:spcBef>
                <a:spcPts val="0"/>
              </a:spcBef>
              <a:spcAft>
                <a:spcPts val="0"/>
              </a:spcAft>
              <a:defRPr/>
            </a:pPr>
            <a:r>
              <a:rPr sz="3200">
                <a:solidFill>
                  <a:schemeClr val="tx2">
                    <a:shade val="85000"/>
                    <a:satMod val="150000"/>
                  </a:schemeClr>
                </a:solidFill>
                <a:latin typeface="Arial" charset="0"/>
              </a:rPr>
              <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1.2 </a:t>
            </a:r>
            <a:r>
              <a:rPr sz="3200">
                <a:solidFill>
                  <a:schemeClr val="accent2"/>
                </a:solidFill>
                <a:latin typeface="Arial" charset="0"/>
              </a:rPr>
              <a:t>The Role of the Consumer</a:t>
            </a:r>
            <a:br>
              <a:rPr sz="3200">
                <a:solidFill>
                  <a:schemeClr val="accent2"/>
                </a:solidFill>
                <a:latin typeface="Arial" charset="0"/>
              </a:rPr>
            </a:br>
            <a:endParaRPr lang="en-CA" sz="3200">
              <a:solidFill>
                <a:schemeClr val="accent2"/>
              </a:solidFill>
              <a:latin typeface="Arial" charset="0"/>
            </a:endParaRPr>
          </a:p>
        </p:txBody>
      </p:sp>
      <p:sp>
        <p:nvSpPr>
          <p:cNvPr id="8196" name="Rectangle 3"/>
          <p:cNvSpPr>
            <a:spLocks noGrp="1" noChangeArrowheads="1"/>
          </p:cNvSpPr>
          <p:nvPr>
            <p:ph idx="1"/>
          </p:nvPr>
        </p:nvSpPr>
        <p:spPr/>
        <p:txBody>
          <a:bodyPr/>
          <a:lstStyle/>
          <a:p>
            <a:pPr indent="0" eaLnBrk="1" hangingPunct="1">
              <a:lnSpc>
                <a:spcPct val="80000"/>
              </a:lnSpc>
              <a:spcBef>
                <a:spcPct val="0"/>
              </a:spcBef>
              <a:buFontTx/>
              <a:buNone/>
              <a:tabLst>
                <a:tab pos="1260475" algn="l"/>
              </a:tabLst>
            </a:pPr>
            <a:r>
              <a:rPr lang="en-US" sz="2000" smtClean="0">
                <a:latin typeface="Arial" charset="0"/>
              </a:rPr>
              <a:t>Stew Leonard’s, a chain of American supermarkets, has this message etched in stone in front of each store</a:t>
            </a:r>
          </a:p>
          <a:p>
            <a:pPr indent="0" eaLnBrk="1" hangingPunct="1">
              <a:lnSpc>
                <a:spcPct val="8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Rule 1: The customer is always right</a:t>
            </a:r>
          </a:p>
          <a:p>
            <a:pPr indent="0" eaLnBrk="1" hangingPunct="1">
              <a:lnSpc>
                <a:spcPct val="8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Rule 2: If the customer is ever wrong, reread Rule 1</a:t>
            </a:r>
          </a:p>
        </p:txBody>
      </p:sp>
      <p:sp>
        <p:nvSpPr>
          <p:cNvPr id="8194" name="Slide Number Placeholder 5"/>
          <p:cNvSpPr>
            <a:spLocks noGrp="1"/>
          </p:cNvSpPr>
          <p:nvPr>
            <p:ph type="sldNum" sz="quarter" idx="12"/>
          </p:nvPr>
        </p:nvSpPr>
        <p:spPr/>
        <p:txBody>
          <a:bodyPr/>
          <a:lstStyle/>
          <a:p>
            <a:pPr>
              <a:defRPr/>
            </a:pPr>
            <a:fld id="{5B69A6E8-9F80-46DE-B567-E0DC838E9669}" type="slidenum">
              <a:rPr lang="en-CA"/>
              <a:pPr>
                <a:defRPr/>
              </a:pPr>
              <a:t>10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dissolv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dissolve">
                                      <p:cBhvr>
                                        <p:cTn id="12" dur="500"/>
                                        <p:tgtEl>
                                          <p:spTgt spid="81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dissolve">
                                      <p:cBhvr>
                                        <p:cTn id="17" dur="5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The Role of the Consumer</a:t>
            </a:r>
            <a:endParaRPr lang="en-CA" sz="3200">
              <a:solidFill>
                <a:schemeClr val="accent2"/>
              </a:solidFill>
              <a:latin typeface="Arial" charset="0"/>
            </a:endParaRPr>
          </a:p>
        </p:txBody>
      </p:sp>
      <p:sp>
        <p:nvSpPr>
          <p:cNvPr id="9220" name="Rectangle 3"/>
          <p:cNvSpPr>
            <a:spLocks noGrp="1" noChangeArrowheads="1"/>
          </p:cNvSpPr>
          <p:nvPr>
            <p:ph idx="1"/>
          </p:nvPr>
        </p:nvSpPr>
        <p:spPr/>
        <p:txBody>
          <a:bodyPr/>
          <a:lstStyle/>
          <a:p>
            <a:pPr indent="14288" eaLnBrk="1" hangingPunct="1">
              <a:lnSpc>
                <a:spcPct val="90000"/>
              </a:lnSpc>
              <a:spcBef>
                <a:spcPct val="5000"/>
              </a:spcBef>
              <a:buFont typeface="Wingdings 2" pitchFamily="18" charset="2"/>
              <a:buNone/>
            </a:pPr>
            <a:r>
              <a:rPr lang="en-US" sz="2000" smtClean="0">
                <a:latin typeface="Arial" charset="0"/>
              </a:rPr>
              <a:t>Consumers greatly influence businesses in regards to what they produce and how they deliver it.</a:t>
            </a:r>
            <a:endParaRPr lang="en-CA" sz="2000" smtClean="0">
              <a:latin typeface="Arial" charset="0"/>
            </a:endParaRPr>
          </a:p>
          <a:p>
            <a:pPr indent="14288" eaLnBrk="1" hangingPunct="1">
              <a:lnSpc>
                <a:spcPct val="90000"/>
              </a:lnSpc>
              <a:spcBef>
                <a:spcPct val="5000"/>
              </a:spcBef>
              <a:buFontTx/>
              <a:buNone/>
            </a:pPr>
            <a:endParaRPr lang="en-US" sz="2000" b="1" smtClean="0">
              <a:solidFill>
                <a:srgbClr val="0000FF"/>
              </a:solidFill>
              <a:latin typeface="Arial" charset="0"/>
            </a:endParaRPr>
          </a:p>
          <a:p>
            <a:pPr indent="14288" eaLnBrk="1" hangingPunct="1">
              <a:lnSpc>
                <a:spcPct val="90000"/>
              </a:lnSpc>
              <a:spcBef>
                <a:spcPct val="5000"/>
              </a:spcBef>
              <a:buFontTx/>
              <a:buAutoNum type="alphaLcPeriod"/>
            </a:pPr>
            <a:r>
              <a:rPr lang="en-US" sz="2000" b="1" smtClean="0">
                <a:solidFill>
                  <a:srgbClr val="0000FF"/>
                </a:solidFill>
                <a:latin typeface="Arial" charset="0"/>
              </a:rPr>
              <a:t>Consumer Influence on Products</a:t>
            </a:r>
          </a:p>
          <a:p>
            <a:pPr indent="14288" eaLnBrk="1" hangingPunct="1">
              <a:lnSpc>
                <a:spcPct val="90000"/>
              </a:lnSpc>
              <a:spcBef>
                <a:spcPct val="5000"/>
              </a:spcBef>
              <a:buFontTx/>
              <a:buAutoNum type="alphaLcPeriod"/>
            </a:pPr>
            <a:endParaRPr lang="en-US" sz="2000" b="1" smtClean="0">
              <a:solidFill>
                <a:srgbClr val="0000FF"/>
              </a:solidFill>
              <a:latin typeface="Arial" charset="0"/>
            </a:endParaRPr>
          </a:p>
          <a:p>
            <a:pPr indent="14288" eaLnBrk="1" hangingPunct="1">
              <a:lnSpc>
                <a:spcPct val="85000"/>
              </a:lnSpc>
              <a:spcBef>
                <a:spcPct val="5000"/>
              </a:spcBef>
              <a:buFontTx/>
              <a:buNone/>
            </a:pPr>
            <a:r>
              <a:rPr lang="en-US" sz="2200" smtClean="0">
                <a:latin typeface="Arial" charset="0"/>
              </a:rPr>
              <a:t>In the past, businesses controlled what, when, and the amount of products and services available to consumers. </a:t>
            </a:r>
          </a:p>
          <a:p>
            <a:pPr indent="14288" eaLnBrk="1" hangingPunct="1">
              <a:lnSpc>
                <a:spcPct val="85000"/>
              </a:lnSpc>
              <a:spcBef>
                <a:spcPct val="5000"/>
              </a:spcBef>
              <a:buFontTx/>
              <a:buNone/>
            </a:pPr>
            <a:endParaRPr lang="en-US" sz="2200" smtClean="0">
              <a:latin typeface="Arial" charset="0"/>
            </a:endParaRPr>
          </a:p>
          <a:p>
            <a:pPr indent="14288" eaLnBrk="1" hangingPunct="1">
              <a:lnSpc>
                <a:spcPct val="85000"/>
              </a:lnSpc>
              <a:spcBef>
                <a:spcPct val="5000"/>
              </a:spcBef>
              <a:buFontTx/>
              <a:buNone/>
            </a:pPr>
            <a:r>
              <a:rPr lang="en-US" sz="2200" smtClean="0">
                <a:latin typeface="Arial" charset="0"/>
              </a:rPr>
              <a:t>Automaker Henry Ford is quoted as saying “People can have the model T in any colour ---- so long as it is black”</a:t>
            </a:r>
          </a:p>
          <a:p>
            <a:pPr indent="14288" eaLnBrk="1" hangingPunct="1">
              <a:lnSpc>
                <a:spcPct val="85000"/>
              </a:lnSpc>
              <a:spcBef>
                <a:spcPct val="5000"/>
              </a:spcBef>
              <a:buFontTx/>
              <a:buNone/>
            </a:pPr>
            <a:endParaRPr lang="en-US" sz="2200" smtClean="0">
              <a:latin typeface="Arial" charset="0"/>
            </a:endParaRPr>
          </a:p>
          <a:p>
            <a:pPr indent="14288" eaLnBrk="1" hangingPunct="1">
              <a:lnSpc>
                <a:spcPct val="85000"/>
              </a:lnSpc>
              <a:spcBef>
                <a:spcPct val="5000"/>
              </a:spcBef>
              <a:buFontTx/>
              <a:buNone/>
            </a:pPr>
            <a:r>
              <a:rPr lang="en-US" sz="2200" smtClean="0">
                <a:latin typeface="Arial" charset="0"/>
              </a:rPr>
              <a:t>With increased </a:t>
            </a:r>
            <a:r>
              <a:rPr lang="en-US" sz="2200" b="1" smtClean="0">
                <a:latin typeface="Arial" charset="0"/>
              </a:rPr>
              <a:t>competition</a:t>
            </a:r>
            <a:r>
              <a:rPr lang="en-US" sz="2200" smtClean="0">
                <a:latin typeface="Arial" charset="0"/>
              </a:rPr>
              <a:t> and the appearance of more producers, consumers ultimately buy from businesses that meet their personal needs and wants.</a:t>
            </a:r>
          </a:p>
          <a:p>
            <a:pPr indent="14288" eaLnBrk="1" hangingPunct="1">
              <a:lnSpc>
                <a:spcPct val="90000"/>
              </a:lnSpc>
              <a:spcBef>
                <a:spcPct val="0"/>
              </a:spcBef>
              <a:buFontTx/>
              <a:buNone/>
            </a:pPr>
            <a:endParaRPr lang="en-US" sz="2200" smtClean="0">
              <a:latin typeface="Arial" charset="0"/>
            </a:endParaRPr>
          </a:p>
        </p:txBody>
      </p:sp>
      <p:sp>
        <p:nvSpPr>
          <p:cNvPr id="9218" name="Slide Number Placeholder 5"/>
          <p:cNvSpPr>
            <a:spLocks noGrp="1"/>
          </p:cNvSpPr>
          <p:nvPr>
            <p:ph type="sldNum" sz="quarter" idx="12"/>
          </p:nvPr>
        </p:nvSpPr>
        <p:spPr/>
        <p:txBody>
          <a:bodyPr/>
          <a:lstStyle/>
          <a:p>
            <a:pPr>
              <a:defRPr/>
            </a:pPr>
            <a:fld id="{0A7876E9-BC8D-4B48-855B-797C813FCBDA}" type="slidenum">
              <a:rPr lang="en-CA"/>
              <a:pPr>
                <a:defRPr/>
              </a:pPr>
              <a:t>11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0">
                                            <p:txEl>
                                              <p:pRg st="2" end="2"/>
                                            </p:txEl>
                                          </p:spTgt>
                                        </p:tgtEl>
                                        <p:attrNameLst>
                                          <p:attrName>style.visibility</p:attrName>
                                        </p:attrNameLst>
                                      </p:cBhvr>
                                      <p:to>
                                        <p:strVal val="visible"/>
                                      </p:to>
                                    </p:set>
                                    <p:animEffect transition="in" filter="dissolve">
                                      <p:cBhvr>
                                        <p:cTn id="12" dur="500"/>
                                        <p:tgtEl>
                                          <p:spTgt spid="92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animEffect transition="in" filter="dissolve">
                                      <p:cBhvr>
                                        <p:cTn id="17" dur="500"/>
                                        <p:tgtEl>
                                          <p:spTgt spid="92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0">
                                            <p:txEl>
                                              <p:pRg st="6" end="6"/>
                                            </p:txEl>
                                          </p:spTgt>
                                        </p:tgtEl>
                                        <p:attrNameLst>
                                          <p:attrName>style.visibility</p:attrName>
                                        </p:attrNameLst>
                                      </p:cBhvr>
                                      <p:to>
                                        <p:strVal val="visible"/>
                                      </p:to>
                                    </p:set>
                                    <p:animEffect transition="in" filter="dissolve">
                                      <p:cBhvr>
                                        <p:cTn id="22" dur="500"/>
                                        <p:tgtEl>
                                          <p:spTgt spid="922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20">
                                            <p:txEl>
                                              <p:pRg st="8" end="8"/>
                                            </p:txEl>
                                          </p:spTgt>
                                        </p:tgtEl>
                                        <p:attrNameLst>
                                          <p:attrName>style.visibility</p:attrName>
                                        </p:attrNameLst>
                                      </p:cBhvr>
                                      <p:to>
                                        <p:strVal val="visible"/>
                                      </p:to>
                                    </p:set>
                                    <p:animEffect transition="in" filter="dissolve">
                                      <p:cBhvr>
                                        <p:cTn id="27" dur="500"/>
                                        <p:tgtEl>
                                          <p:spTgt spid="92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The Role of the Consumer</a:t>
            </a:r>
            <a:endParaRPr lang="en-CA" sz="3200">
              <a:solidFill>
                <a:schemeClr val="accent2"/>
              </a:solidFill>
              <a:latin typeface="Arial" charset="0"/>
            </a:endParaRPr>
          </a:p>
        </p:txBody>
      </p:sp>
      <p:sp>
        <p:nvSpPr>
          <p:cNvPr id="9220" name="Rectangle 3"/>
          <p:cNvSpPr>
            <a:spLocks noGrp="1" noChangeArrowheads="1"/>
          </p:cNvSpPr>
          <p:nvPr>
            <p:ph idx="1"/>
          </p:nvPr>
        </p:nvSpPr>
        <p:spPr/>
        <p:txBody>
          <a:bodyPr/>
          <a:lstStyle/>
          <a:p>
            <a:pPr indent="14288" eaLnBrk="1" hangingPunct="1">
              <a:lnSpc>
                <a:spcPct val="90000"/>
              </a:lnSpc>
              <a:spcBef>
                <a:spcPct val="0"/>
              </a:spcBef>
              <a:buFontTx/>
              <a:buNone/>
            </a:pPr>
            <a:endParaRPr lang="en-US" sz="2200" smtClean="0">
              <a:latin typeface="Arial" charset="0"/>
            </a:endParaRPr>
          </a:p>
        </p:txBody>
      </p:sp>
      <p:sp>
        <p:nvSpPr>
          <p:cNvPr id="9218" name="Slide Number Placeholder 5"/>
          <p:cNvSpPr>
            <a:spLocks noGrp="1"/>
          </p:cNvSpPr>
          <p:nvPr>
            <p:ph type="sldNum" sz="quarter" idx="12"/>
          </p:nvPr>
        </p:nvSpPr>
        <p:spPr/>
        <p:txBody>
          <a:bodyPr/>
          <a:lstStyle/>
          <a:p>
            <a:pPr>
              <a:defRPr/>
            </a:pPr>
            <a:fld id="{7049299F-545E-47A7-89F0-AB5C6A8A5759}" type="slidenum">
              <a:rPr lang="en-CA"/>
              <a:pPr>
                <a:defRPr/>
              </a:pPr>
              <a:t>12</a:t>
            </a:fld>
            <a:endParaRPr lang="en-CA"/>
          </a:p>
        </p:txBody>
      </p:sp>
      <p:pic>
        <p:nvPicPr>
          <p:cNvPr id="15365" name="Picture 2" descr="http://farm8.staticflickr.com/7169/6495899901_33062c66af_z.jpg"/>
          <p:cNvPicPr>
            <a:picLocks noChangeAspect="1" noChangeArrowheads="1"/>
          </p:cNvPicPr>
          <p:nvPr/>
        </p:nvPicPr>
        <p:blipFill>
          <a:blip r:embed="rId3" cstate="print"/>
          <a:srcRect/>
          <a:stretch>
            <a:fillRect/>
          </a:stretch>
        </p:blipFill>
        <p:spPr bwMode="auto">
          <a:xfrm>
            <a:off x="900113" y="1700213"/>
            <a:ext cx="7299325"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The Role of the Consumer</a:t>
            </a:r>
            <a:endParaRPr lang="en-CA" sz="3200">
              <a:solidFill>
                <a:schemeClr val="accent2"/>
              </a:solidFill>
              <a:latin typeface="Arial" charset="0"/>
            </a:endParaRPr>
          </a:p>
        </p:txBody>
      </p:sp>
      <p:sp>
        <p:nvSpPr>
          <p:cNvPr id="9220" name="Rectangle 3"/>
          <p:cNvSpPr>
            <a:spLocks noGrp="1" noChangeArrowheads="1"/>
          </p:cNvSpPr>
          <p:nvPr>
            <p:ph idx="1"/>
          </p:nvPr>
        </p:nvSpPr>
        <p:spPr/>
        <p:txBody>
          <a:bodyPr/>
          <a:lstStyle/>
          <a:p>
            <a:pPr indent="14288" eaLnBrk="1" hangingPunct="1">
              <a:lnSpc>
                <a:spcPct val="80000"/>
              </a:lnSpc>
              <a:spcBef>
                <a:spcPct val="5000"/>
              </a:spcBef>
              <a:buFontTx/>
              <a:buNone/>
            </a:pPr>
            <a:r>
              <a:rPr lang="en-US" sz="2000" b="1" smtClean="0">
                <a:solidFill>
                  <a:schemeClr val="accent2"/>
                </a:solidFill>
                <a:latin typeface="Arial" charset="0"/>
              </a:rPr>
              <a:t>b. When Products Become Obsolete</a:t>
            </a:r>
          </a:p>
          <a:p>
            <a:pPr indent="14288" eaLnBrk="1" hangingPunct="1">
              <a:lnSpc>
                <a:spcPct val="80000"/>
              </a:lnSpc>
              <a:spcBef>
                <a:spcPct val="5000"/>
              </a:spcBef>
              <a:buFontTx/>
              <a:buNone/>
            </a:pPr>
            <a:endParaRPr lang="en-US" sz="2000" b="1" smtClean="0">
              <a:solidFill>
                <a:schemeClr val="accent2"/>
              </a:solidFill>
              <a:latin typeface="Arial" charset="0"/>
            </a:endParaRPr>
          </a:p>
          <a:p>
            <a:pPr indent="14288" eaLnBrk="1" hangingPunct="1">
              <a:lnSpc>
                <a:spcPct val="80000"/>
              </a:lnSpc>
              <a:spcBef>
                <a:spcPct val="5000"/>
              </a:spcBef>
              <a:buFontTx/>
              <a:buNone/>
            </a:pPr>
            <a:r>
              <a:rPr lang="en-US" sz="2200" smtClean="0">
                <a:latin typeface="Arial" charset="0"/>
              </a:rPr>
              <a:t>Over time, products or services can become </a:t>
            </a:r>
            <a:r>
              <a:rPr lang="en-US" sz="2200" b="1" smtClean="0">
                <a:latin typeface="Arial" charset="0"/>
              </a:rPr>
              <a:t>obsolete </a:t>
            </a:r>
            <a:r>
              <a:rPr lang="en-US" sz="2200" smtClean="0">
                <a:latin typeface="Arial" charset="0"/>
              </a:rPr>
              <a:t>because people no longer want them or new and improved products have replaced them. </a:t>
            </a:r>
            <a:endParaRPr lang="en-CA" sz="2200" smtClean="0">
              <a:latin typeface="Arial" charset="0"/>
            </a:endParaRPr>
          </a:p>
        </p:txBody>
      </p:sp>
      <p:sp>
        <p:nvSpPr>
          <p:cNvPr id="9218" name="Slide Number Placeholder 5"/>
          <p:cNvSpPr>
            <a:spLocks noGrp="1"/>
          </p:cNvSpPr>
          <p:nvPr>
            <p:ph type="sldNum" sz="quarter" idx="12"/>
          </p:nvPr>
        </p:nvSpPr>
        <p:spPr/>
        <p:txBody>
          <a:bodyPr/>
          <a:lstStyle/>
          <a:p>
            <a:pPr>
              <a:defRPr/>
            </a:pPr>
            <a:fld id="{A625049B-BEA5-4BC4-8A2E-4B8DEE3EFCD8}" type="slidenum">
              <a:rPr lang="en-CA"/>
              <a:pPr>
                <a:defRPr/>
              </a:pPr>
              <a:t>13</a:t>
            </a:fld>
            <a:endParaRPr lang="en-CA"/>
          </a:p>
        </p:txBody>
      </p:sp>
      <p:pic>
        <p:nvPicPr>
          <p:cNvPr id="50178" name="Picture 2" descr="http://4.bp.blogspot.com/_ERdyIv8jDWY/S2xpSLH14BI/AAAAAAAAH2M/6PpUAaWkdcA/s400/041806_washingmachine.jpg"/>
          <p:cNvPicPr>
            <a:picLocks noChangeAspect="1" noChangeArrowheads="1"/>
          </p:cNvPicPr>
          <p:nvPr/>
        </p:nvPicPr>
        <p:blipFill>
          <a:blip r:embed="rId3" cstate="print"/>
          <a:srcRect/>
          <a:stretch>
            <a:fillRect/>
          </a:stretch>
        </p:blipFill>
        <p:spPr bwMode="auto">
          <a:xfrm>
            <a:off x="395288" y="336550"/>
            <a:ext cx="6697662" cy="5599113"/>
          </a:xfrm>
          <a:prstGeom prst="rect">
            <a:avLst/>
          </a:prstGeom>
          <a:noFill/>
          <a:ln w="9525">
            <a:noFill/>
            <a:miter lim="800000"/>
            <a:headEnd/>
            <a:tailEnd/>
          </a:ln>
        </p:spPr>
      </p:pic>
      <p:pic>
        <p:nvPicPr>
          <p:cNvPr id="50180" name="Picture 4" descr="http://cdn.c.photoshelter.com/img-get/I0000du5C87wgaEE/s/750/8-track-player-no-logos.jpg"/>
          <p:cNvPicPr>
            <a:picLocks noChangeAspect="1" noChangeArrowheads="1"/>
          </p:cNvPicPr>
          <p:nvPr/>
        </p:nvPicPr>
        <p:blipFill>
          <a:blip r:embed="rId4" cstate="print"/>
          <a:srcRect/>
          <a:stretch>
            <a:fillRect/>
          </a:stretch>
        </p:blipFill>
        <p:spPr bwMode="auto">
          <a:xfrm>
            <a:off x="4105275" y="1268413"/>
            <a:ext cx="4597400" cy="4492625"/>
          </a:xfrm>
          <a:prstGeom prst="rect">
            <a:avLst/>
          </a:prstGeom>
          <a:noFill/>
          <a:ln w="9525">
            <a:noFill/>
            <a:miter lim="800000"/>
            <a:headEnd/>
            <a:tailEnd/>
          </a:ln>
        </p:spPr>
      </p:pic>
      <p:pic>
        <p:nvPicPr>
          <p:cNvPr id="50182" name="Picture 6" descr="http://cdn.mumbrella.com.au/2009/07/manual-typewriter.jpg"/>
          <p:cNvPicPr>
            <a:picLocks noChangeAspect="1" noChangeArrowheads="1"/>
          </p:cNvPicPr>
          <p:nvPr/>
        </p:nvPicPr>
        <p:blipFill>
          <a:blip r:embed="rId5" cstate="print"/>
          <a:srcRect/>
          <a:stretch>
            <a:fillRect/>
          </a:stretch>
        </p:blipFill>
        <p:spPr bwMode="auto">
          <a:xfrm>
            <a:off x="395288" y="692150"/>
            <a:ext cx="4762500" cy="383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0">
                                            <p:txEl>
                                              <p:pRg st="2" end="2"/>
                                            </p:txEl>
                                          </p:spTgt>
                                        </p:tgtEl>
                                        <p:attrNameLst>
                                          <p:attrName>style.visibility</p:attrName>
                                        </p:attrNameLst>
                                      </p:cBhvr>
                                      <p:to>
                                        <p:strVal val="visible"/>
                                      </p:to>
                                    </p:set>
                                    <p:animEffect transition="in" filter="dissolve">
                                      <p:cBhvr>
                                        <p:cTn id="12" dur="500"/>
                                        <p:tgtEl>
                                          <p:spTgt spid="92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178"/>
                                        </p:tgtEl>
                                        <p:attrNameLst>
                                          <p:attrName>style.visibility</p:attrName>
                                        </p:attrNameLst>
                                      </p:cBhvr>
                                      <p:to>
                                        <p:strVal val="visible"/>
                                      </p:to>
                                    </p:set>
                                    <p:animEffect transition="in" filter="dissolve">
                                      <p:cBhvr>
                                        <p:cTn id="17" dur="500"/>
                                        <p:tgtEl>
                                          <p:spTgt spid="501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180"/>
                                        </p:tgtEl>
                                        <p:attrNameLst>
                                          <p:attrName>style.visibility</p:attrName>
                                        </p:attrNameLst>
                                      </p:cBhvr>
                                      <p:to>
                                        <p:strVal val="visible"/>
                                      </p:to>
                                    </p:set>
                                    <p:animEffect transition="in" filter="dissolve">
                                      <p:cBhvr>
                                        <p:cTn id="22" dur="500"/>
                                        <p:tgtEl>
                                          <p:spTgt spid="5018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dissolve">
                                      <p:cBhvr>
                                        <p:cTn id="2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n-CA">
                <a:solidFill>
                  <a:schemeClr val="tx2">
                    <a:shade val="85000"/>
                    <a:satMod val="150000"/>
                  </a:schemeClr>
                </a:solidFill>
              </a:rPr>
              <a:t>Your Thoughts</a:t>
            </a:r>
          </a:p>
        </p:txBody>
      </p:sp>
      <p:sp>
        <p:nvSpPr>
          <p:cNvPr id="17411" name="Content Placeholder 2"/>
          <p:cNvSpPr>
            <a:spLocks noGrp="1"/>
          </p:cNvSpPr>
          <p:nvPr>
            <p:ph idx="1"/>
          </p:nvPr>
        </p:nvSpPr>
        <p:spPr/>
        <p:txBody>
          <a:bodyPr/>
          <a:lstStyle/>
          <a:p>
            <a:pPr eaLnBrk="1" hangingPunct="1">
              <a:spcBef>
                <a:spcPct val="0"/>
              </a:spcBef>
            </a:pPr>
            <a:r>
              <a:rPr lang="en-CA" smtClean="0"/>
              <a:t>Provide an example of an obsolete good or service (one not already used today).</a:t>
            </a:r>
          </a:p>
          <a:p>
            <a:pPr eaLnBrk="1" hangingPunct="1">
              <a:spcBef>
                <a:spcPct val="0"/>
              </a:spcBef>
            </a:pPr>
            <a:endParaRPr lang="en-CA" smtClean="0"/>
          </a:p>
          <a:p>
            <a:pPr eaLnBrk="1" hangingPunct="1">
              <a:spcBef>
                <a:spcPct val="0"/>
              </a:spcBef>
            </a:pPr>
            <a:r>
              <a:rPr lang="en-CA" smtClean="0"/>
              <a:t>Have DVD players made VCR players obsolete?</a:t>
            </a:r>
          </a:p>
          <a:p>
            <a:pPr eaLnBrk="1" hangingPunct="1">
              <a:spcBef>
                <a:spcPct val="0"/>
              </a:spcBef>
            </a:pPr>
            <a:endParaRPr lang="en-CA" smtClean="0"/>
          </a:p>
          <a:p>
            <a:pPr eaLnBrk="1" hangingPunct="1">
              <a:spcBef>
                <a:spcPct val="0"/>
              </a:spcBef>
            </a:pPr>
            <a:r>
              <a:rPr lang="en-CA" smtClean="0"/>
              <a:t>Are digital cameras making film cameras obsolete? Explain.</a:t>
            </a:r>
          </a:p>
        </p:txBody>
      </p:sp>
      <p:sp>
        <p:nvSpPr>
          <p:cNvPr id="4" name="Slide Number Placeholder 3"/>
          <p:cNvSpPr>
            <a:spLocks noGrp="1"/>
          </p:cNvSpPr>
          <p:nvPr>
            <p:ph type="sldNum" sz="quarter" idx="12"/>
          </p:nvPr>
        </p:nvSpPr>
        <p:spPr/>
        <p:txBody>
          <a:bodyPr/>
          <a:lstStyle/>
          <a:p>
            <a:pPr>
              <a:defRPr/>
            </a:pPr>
            <a:fld id="{64153937-81AD-4000-88F9-092F006C41BC}" type="slidenum">
              <a:rPr lang="en-CA"/>
              <a:pPr>
                <a:defRPr/>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The Role of the Consumer</a:t>
            </a:r>
            <a:endParaRPr lang="en-CA" sz="3200">
              <a:solidFill>
                <a:schemeClr val="accent2"/>
              </a:solidFill>
              <a:latin typeface="Arial" charset="0"/>
            </a:endParaRPr>
          </a:p>
        </p:txBody>
      </p:sp>
      <p:sp>
        <p:nvSpPr>
          <p:cNvPr id="17411" name="Rectangle 3"/>
          <p:cNvSpPr>
            <a:spLocks noGrp="1" noChangeArrowheads="1"/>
          </p:cNvSpPr>
          <p:nvPr>
            <p:ph idx="1"/>
          </p:nvPr>
        </p:nvSpPr>
        <p:spPr>
          <a:xfrm>
            <a:off x="457200" y="1600200"/>
            <a:ext cx="8229600" cy="4924425"/>
          </a:xfrm>
        </p:spPr>
        <p:txBody>
          <a:bodyPr/>
          <a:lstStyle/>
          <a:p>
            <a:pPr indent="0" eaLnBrk="1" hangingPunct="1">
              <a:lnSpc>
                <a:spcPct val="80000"/>
              </a:lnSpc>
              <a:spcBef>
                <a:spcPct val="0"/>
              </a:spcBef>
              <a:buFontTx/>
              <a:buNone/>
              <a:tabLst>
                <a:tab pos="357188" algn="l"/>
              </a:tabLst>
            </a:pPr>
            <a:r>
              <a:rPr lang="en-US" sz="2000" b="1" smtClean="0">
                <a:solidFill>
                  <a:srgbClr val="0000FF"/>
                </a:solidFill>
                <a:latin typeface="Arial" charset="0"/>
              </a:rPr>
              <a:t>c. Consumer Influence on Price</a:t>
            </a:r>
          </a:p>
          <a:p>
            <a:pPr indent="0" eaLnBrk="1" hangingPunct="1">
              <a:lnSpc>
                <a:spcPct val="80000"/>
              </a:lnSpc>
              <a:spcBef>
                <a:spcPct val="0"/>
              </a:spcBef>
              <a:buFontTx/>
              <a:buNone/>
              <a:tabLst>
                <a:tab pos="357188" algn="l"/>
              </a:tabLst>
            </a:pPr>
            <a:endParaRPr lang="en-US" sz="2000" b="1" smtClean="0">
              <a:solidFill>
                <a:srgbClr val="0000FF"/>
              </a:solidFill>
              <a:latin typeface="Arial" charset="0"/>
            </a:endParaRPr>
          </a:p>
          <a:p>
            <a:pPr indent="0" eaLnBrk="1" hangingPunct="1">
              <a:lnSpc>
                <a:spcPct val="80000"/>
              </a:lnSpc>
              <a:spcBef>
                <a:spcPct val="0"/>
              </a:spcBef>
              <a:buFontTx/>
              <a:buNone/>
              <a:tabLst>
                <a:tab pos="357188" algn="l"/>
              </a:tabLst>
            </a:pPr>
            <a:r>
              <a:rPr lang="en-US" sz="2000" b="1" smtClean="0">
                <a:latin typeface="Arial" charset="0"/>
              </a:rPr>
              <a:t>Businesses</a:t>
            </a:r>
            <a:r>
              <a:rPr lang="en-US" sz="2000" smtClean="0">
                <a:latin typeface="Arial" charset="0"/>
              </a:rPr>
              <a:t> are in control when they have </a:t>
            </a:r>
            <a:r>
              <a:rPr lang="en-US" sz="2000" b="1" smtClean="0">
                <a:latin typeface="Arial" charset="0"/>
              </a:rPr>
              <a:t>pricing power. </a:t>
            </a:r>
          </a:p>
          <a:p>
            <a:pPr indent="0" eaLnBrk="1" hangingPunct="1">
              <a:lnSpc>
                <a:spcPct val="80000"/>
              </a:lnSpc>
              <a:spcBef>
                <a:spcPct val="0"/>
              </a:spcBef>
              <a:buFontTx/>
              <a:buNone/>
              <a:tabLst>
                <a:tab pos="357188" algn="l"/>
              </a:tabLst>
            </a:pPr>
            <a:r>
              <a:rPr lang="en-US" sz="2000" smtClean="0">
                <a:latin typeface="Arial" charset="0"/>
              </a:rPr>
              <a:t/>
            </a:r>
            <a:br>
              <a:rPr lang="en-US" sz="2000" smtClean="0">
                <a:latin typeface="Arial" charset="0"/>
              </a:rPr>
            </a:br>
            <a:r>
              <a:rPr lang="en-US" sz="2000" smtClean="0">
                <a:latin typeface="Arial" charset="0"/>
              </a:rPr>
              <a:t>When businesses are in control and can charge high prices and raise prices when costs go up</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buFontTx/>
              <a:buNone/>
              <a:tabLst>
                <a:tab pos="357188" algn="l"/>
              </a:tabLst>
            </a:pPr>
            <a:r>
              <a:rPr lang="en-US" sz="2000" b="1" smtClean="0">
                <a:latin typeface="Arial" charset="0"/>
              </a:rPr>
              <a:t>Consumers</a:t>
            </a:r>
            <a:r>
              <a:rPr lang="en-US" sz="2000" smtClean="0">
                <a:latin typeface="Arial" charset="0"/>
              </a:rPr>
              <a:t> have control when they have power.</a:t>
            </a:r>
            <a:br>
              <a:rPr lang="en-US" sz="2000" smtClean="0">
                <a:latin typeface="Arial" charset="0"/>
              </a:rPr>
            </a:br>
            <a:r>
              <a:rPr lang="en-US" sz="2000" smtClean="0">
                <a:latin typeface="Arial" charset="0"/>
              </a:rPr>
              <a:t/>
            </a:r>
            <a:br>
              <a:rPr lang="en-US" sz="2000" smtClean="0">
                <a:latin typeface="Arial" charset="0"/>
              </a:rPr>
            </a:br>
            <a:r>
              <a:rPr lang="en-US" sz="2000" smtClean="0">
                <a:latin typeface="Arial" charset="0"/>
              </a:rPr>
              <a:t>Today’s consumers want access to a wide variety of cheap, reliable goods and services</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buFontTx/>
              <a:buNone/>
              <a:tabLst>
                <a:tab pos="357188" algn="l"/>
              </a:tabLst>
            </a:pPr>
            <a:r>
              <a:rPr lang="en-US" sz="2000" smtClean="0">
                <a:latin typeface="Arial" charset="0"/>
              </a:rPr>
              <a:t>What happens if businesses do not give them the services they want? </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buFontTx/>
              <a:buNone/>
              <a:tabLst>
                <a:tab pos="357188" algn="l"/>
              </a:tabLst>
            </a:pPr>
            <a:r>
              <a:rPr lang="en-US" sz="2000" smtClean="0">
                <a:latin typeface="Arial" charset="0"/>
              </a:rPr>
              <a:t>They demonstrate this by “voting with their feet” to look elsewhere for products and services.</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tabLst>
                <a:tab pos="357188" algn="l"/>
              </a:tabLst>
            </a:pPr>
            <a:endParaRPr lang="en-CA" sz="2000" smtClean="0">
              <a:latin typeface="Arial" charset="0"/>
            </a:endParaRPr>
          </a:p>
        </p:txBody>
      </p:sp>
      <p:sp>
        <p:nvSpPr>
          <p:cNvPr id="10242" name="Slide Number Placeholder 5"/>
          <p:cNvSpPr>
            <a:spLocks noGrp="1"/>
          </p:cNvSpPr>
          <p:nvPr>
            <p:ph type="sldNum" sz="quarter" idx="12"/>
          </p:nvPr>
        </p:nvSpPr>
        <p:spPr/>
        <p:txBody>
          <a:bodyPr/>
          <a:lstStyle/>
          <a:p>
            <a:pPr>
              <a:defRPr/>
            </a:pPr>
            <a:fld id="{49B09A11-5551-4EC0-BB4E-B34EC39E0896}" type="slidenum">
              <a:rPr lang="en-CA"/>
              <a:pPr>
                <a:defRPr/>
              </a:pPr>
              <a:t>15</a:t>
            </a:fld>
            <a:endParaRPr lang="en-CA"/>
          </a:p>
        </p:txBody>
      </p:sp>
      <p:pic>
        <p:nvPicPr>
          <p:cNvPr id="18437" name="Picture 4" descr="IMG_2429"/>
          <p:cNvPicPr>
            <a:picLocks noChangeAspect="1" noChangeArrowheads="1"/>
          </p:cNvPicPr>
          <p:nvPr/>
        </p:nvPicPr>
        <p:blipFill>
          <a:blip r:embed="rId3" cstate="print"/>
          <a:srcRect b="10335"/>
          <a:stretch>
            <a:fillRect/>
          </a:stretch>
        </p:blipFill>
        <p:spPr bwMode="auto">
          <a:xfrm>
            <a:off x="6948488" y="188913"/>
            <a:ext cx="1657350" cy="1981200"/>
          </a:xfrm>
          <a:prstGeom prst="rect">
            <a:avLst/>
          </a:prstGeom>
          <a:noFill/>
          <a:ln w="57150">
            <a:solidFill>
              <a:srgbClr val="0099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dissolve">
                                      <p:cBhvr>
                                        <p:cTn id="12" dur="500"/>
                                        <p:tgtEl>
                                          <p:spTgt spid="17411">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Effect transition="in" filter="dissolve">
                                      <p:cBhvr>
                                        <p:cTn id="15" dur="500"/>
                                        <p:tgtEl>
                                          <p:spTgt spid="174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411">
                                            <p:txEl>
                                              <p:pRg st="5" end="5"/>
                                            </p:txEl>
                                          </p:spTgt>
                                        </p:tgtEl>
                                        <p:attrNameLst>
                                          <p:attrName>style.visibility</p:attrName>
                                        </p:attrNameLst>
                                      </p:cBhvr>
                                      <p:to>
                                        <p:strVal val="visible"/>
                                      </p:to>
                                    </p:set>
                                    <p:animEffect transition="in" filter="dissolve">
                                      <p:cBhvr>
                                        <p:cTn id="20" dur="500"/>
                                        <p:tgtEl>
                                          <p:spTgt spid="174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animEffect transition="in" filter="dissolve">
                                      <p:cBhvr>
                                        <p:cTn id="25" dur="500"/>
                                        <p:tgtEl>
                                          <p:spTgt spid="17411">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411">
                                            <p:txEl>
                                              <p:pRg st="9" end="9"/>
                                            </p:txEl>
                                          </p:spTgt>
                                        </p:tgtEl>
                                        <p:attrNameLst>
                                          <p:attrName>style.visibility</p:attrName>
                                        </p:attrNameLst>
                                      </p:cBhvr>
                                      <p:to>
                                        <p:strVal val="visible"/>
                                      </p:to>
                                    </p:set>
                                    <p:animEffect transition="in" filter="dissolve">
                                      <p:cBhvr>
                                        <p:cTn id="30"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The Role of the Consumer</a:t>
            </a:r>
            <a:endParaRPr lang="en-CA" sz="3200">
              <a:solidFill>
                <a:schemeClr val="accent2"/>
              </a:solidFill>
              <a:latin typeface="Arial" charset="0"/>
            </a:endParaRPr>
          </a:p>
        </p:txBody>
      </p:sp>
      <p:sp>
        <p:nvSpPr>
          <p:cNvPr id="17411" name="Rectangle 3"/>
          <p:cNvSpPr>
            <a:spLocks noGrp="1" noChangeArrowheads="1"/>
          </p:cNvSpPr>
          <p:nvPr>
            <p:ph idx="1"/>
          </p:nvPr>
        </p:nvSpPr>
        <p:spPr/>
        <p:txBody>
          <a:bodyPr/>
          <a:lstStyle/>
          <a:p>
            <a:pPr indent="0" eaLnBrk="1" hangingPunct="1">
              <a:lnSpc>
                <a:spcPct val="80000"/>
              </a:lnSpc>
              <a:spcBef>
                <a:spcPct val="0"/>
              </a:spcBef>
              <a:buFontTx/>
              <a:buNone/>
              <a:tabLst>
                <a:tab pos="357188" algn="l"/>
              </a:tabLst>
            </a:pPr>
            <a:r>
              <a:rPr lang="en-US" sz="2000" b="1" smtClean="0">
                <a:solidFill>
                  <a:srgbClr val="0000FF"/>
                </a:solidFill>
                <a:latin typeface="Arial" charset="0"/>
              </a:rPr>
              <a:t>d. Consumer Influence on Service</a:t>
            </a:r>
          </a:p>
          <a:p>
            <a:pPr indent="0" eaLnBrk="1" hangingPunct="1">
              <a:lnSpc>
                <a:spcPct val="80000"/>
              </a:lnSpc>
              <a:spcBef>
                <a:spcPct val="0"/>
              </a:spcBef>
              <a:buFontTx/>
              <a:buNone/>
              <a:tabLst>
                <a:tab pos="357188" algn="l"/>
              </a:tabLst>
            </a:pPr>
            <a:endParaRPr lang="en-US" sz="2000" b="1" u="sng" smtClean="0">
              <a:latin typeface="Arial" charset="0"/>
            </a:endParaRPr>
          </a:p>
          <a:p>
            <a:pPr indent="0" eaLnBrk="1" hangingPunct="1">
              <a:lnSpc>
                <a:spcPct val="80000"/>
              </a:lnSpc>
              <a:spcBef>
                <a:spcPct val="0"/>
              </a:spcBef>
              <a:buFontTx/>
              <a:buNone/>
              <a:tabLst>
                <a:tab pos="357188" algn="l"/>
              </a:tabLst>
            </a:pPr>
            <a:r>
              <a:rPr lang="en-US" sz="2000" smtClean="0">
                <a:latin typeface="Arial" charset="0"/>
              </a:rPr>
              <a:t>Competition in business has given power to the consumer</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buFontTx/>
              <a:buNone/>
              <a:tabLst>
                <a:tab pos="357188" algn="l"/>
              </a:tabLst>
            </a:pPr>
            <a:r>
              <a:rPr lang="en-US" sz="2000" b="1" u="sng" smtClean="0">
                <a:latin typeface="Arial" charset="0"/>
              </a:rPr>
              <a:t>Consumer purchasing power</a:t>
            </a:r>
            <a:r>
              <a:rPr lang="en-US" sz="2000" smtClean="0">
                <a:latin typeface="Arial" charset="0"/>
              </a:rPr>
              <a:t> gives individuals the control to buy</a:t>
            </a:r>
          </a:p>
          <a:p>
            <a:pPr indent="0" eaLnBrk="1" hangingPunct="1">
              <a:lnSpc>
                <a:spcPct val="80000"/>
              </a:lnSpc>
              <a:spcBef>
                <a:spcPct val="0"/>
              </a:spcBef>
              <a:buFontTx/>
              <a:buNone/>
              <a:tabLst>
                <a:tab pos="357188" algn="l"/>
              </a:tabLst>
            </a:pPr>
            <a:r>
              <a:rPr lang="en-US" sz="2000" smtClean="0">
                <a:latin typeface="Arial" charset="0"/>
              </a:rPr>
              <a:t>goods and services at the price they want and the location they like.</a:t>
            </a:r>
          </a:p>
          <a:p>
            <a:pPr indent="0" eaLnBrk="1" hangingPunct="1">
              <a:lnSpc>
                <a:spcPct val="80000"/>
              </a:lnSpc>
              <a:spcBef>
                <a:spcPct val="0"/>
              </a:spcBef>
              <a:buFontTx/>
              <a:buNone/>
              <a:tabLst>
                <a:tab pos="357188" algn="l"/>
              </a:tabLst>
            </a:pPr>
            <a:r>
              <a:rPr lang="en-US" sz="2000" smtClean="0">
                <a:latin typeface="Arial" charset="0"/>
              </a:rPr>
              <a:t/>
            </a:r>
            <a:br>
              <a:rPr lang="en-US" sz="2000" smtClean="0">
                <a:latin typeface="Arial" charset="0"/>
              </a:rPr>
            </a:br>
            <a:r>
              <a:rPr lang="en-US" sz="2000" smtClean="0">
                <a:latin typeface="Arial" charset="0"/>
              </a:rPr>
              <a:t>This power influences the products, prices, and service levels that   businesses offer consumers.</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tabLst>
                <a:tab pos="357188" algn="l"/>
              </a:tabLst>
            </a:pPr>
            <a:r>
              <a:rPr lang="en-CA" sz="2000" smtClean="0">
                <a:latin typeface="Arial" charset="0"/>
              </a:rPr>
              <a:t>DVDs are a good example</a:t>
            </a:r>
          </a:p>
          <a:p>
            <a:pPr lvl="1" indent="0" eaLnBrk="1" hangingPunct="1">
              <a:lnSpc>
                <a:spcPct val="80000"/>
              </a:lnSpc>
              <a:spcBef>
                <a:spcPct val="0"/>
              </a:spcBef>
              <a:tabLst>
                <a:tab pos="357188" algn="l"/>
              </a:tabLst>
            </a:pPr>
            <a:r>
              <a:rPr lang="en-CA" sz="1400" smtClean="0">
                <a:latin typeface="Arial" charset="0"/>
              </a:rPr>
              <a:t>Specialty stores</a:t>
            </a:r>
          </a:p>
          <a:p>
            <a:pPr lvl="1" indent="0" eaLnBrk="1" hangingPunct="1">
              <a:lnSpc>
                <a:spcPct val="80000"/>
              </a:lnSpc>
              <a:spcBef>
                <a:spcPct val="0"/>
              </a:spcBef>
              <a:tabLst>
                <a:tab pos="357188" algn="l"/>
              </a:tabLst>
            </a:pPr>
            <a:r>
              <a:rPr lang="en-CA" sz="1400" smtClean="0">
                <a:latin typeface="Arial" charset="0"/>
              </a:rPr>
              <a:t>Department stores</a:t>
            </a:r>
          </a:p>
          <a:p>
            <a:pPr lvl="1" indent="0" eaLnBrk="1" hangingPunct="1">
              <a:lnSpc>
                <a:spcPct val="80000"/>
              </a:lnSpc>
              <a:spcBef>
                <a:spcPct val="0"/>
              </a:spcBef>
              <a:tabLst>
                <a:tab pos="357188" algn="l"/>
              </a:tabLst>
            </a:pPr>
            <a:r>
              <a:rPr lang="en-CA" sz="1400" smtClean="0">
                <a:latin typeface="Arial" charset="0"/>
              </a:rPr>
              <a:t>Online rentals</a:t>
            </a:r>
          </a:p>
          <a:p>
            <a:pPr lvl="1" indent="0" eaLnBrk="1" hangingPunct="1">
              <a:lnSpc>
                <a:spcPct val="80000"/>
              </a:lnSpc>
              <a:spcBef>
                <a:spcPct val="0"/>
              </a:spcBef>
              <a:tabLst>
                <a:tab pos="357188" algn="l"/>
              </a:tabLst>
            </a:pPr>
            <a:r>
              <a:rPr lang="en-CA" sz="1400" smtClean="0">
                <a:latin typeface="Arial" charset="0"/>
              </a:rPr>
              <a:t>Netflix</a:t>
            </a:r>
          </a:p>
          <a:p>
            <a:pPr lvl="1" indent="0" eaLnBrk="1" hangingPunct="1">
              <a:lnSpc>
                <a:spcPct val="80000"/>
              </a:lnSpc>
              <a:spcBef>
                <a:spcPct val="0"/>
              </a:spcBef>
              <a:tabLst>
                <a:tab pos="357188" algn="l"/>
              </a:tabLst>
            </a:pPr>
            <a:r>
              <a:rPr lang="en-CA" sz="1400" smtClean="0">
                <a:latin typeface="Arial" charset="0"/>
              </a:rPr>
              <a:t>On Demand</a:t>
            </a: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buFontTx/>
              <a:buNone/>
              <a:tabLst>
                <a:tab pos="357188" algn="l"/>
              </a:tabLst>
            </a:pPr>
            <a:endParaRPr lang="en-US" sz="2000" smtClean="0">
              <a:latin typeface="Arial" charset="0"/>
            </a:endParaRPr>
          </a:p>
          <a:p>
            <a:pPr indent="0" eaLnBrk="1" hangingPunct="1">
              <a:lnSpc>
                <a:spcPct val="80000"/>
              </a:lnSpc>
              <a:spcBef>
                <a:spcPct val="0"/>
              </a:spcBef>
              <a:buFontTx/>
              <a:buNone/>
              <a:tabLst>
                <a:tab pos="357188" algn="l"/>
              </a:tabLst>
            </a:pPr>
            <a:r>
              <a:rPr lang="en-US" sz="2000" smtClean="0">
                <a:latin typeface="Arial" charset="0"/>
              </a:rPr>
              <a:t>An increasing range of choice for consumers encourages businesses to continually improve their services to compete for consumer dollars.</a:t>
            </a:r>
          </a:p>
          <a:p>
            <a:pPr indent="0" eaLnBrk="1" hangingPunct="1">
              <a:lnSpc>
                <a:spcPct val="80000"/>
              </a:lnSpc>
              <a:spcBef>
                <a:spcPct val="0"/>
              </a:spcBef>
              <a:tabLst>
                <a:tab pos="357188" algn="l"/>
              </a:tabLst>
            </a:pPr>
            <a:endParaRPr lang="en-CA" sz="2000" smtClean="0">
              <a:latin typeface="Arial" charset="0"/>
            </a:endParaRPr>
          </a:p>
        </p:txBody>
      </p:sp>
      <p:sp>
        <p:nvSpPr>
          <p:cNvPr id="10242" name="Slide Number Placeholder 5"/>
          <p:cNvSpPr>
            <a:spLocks noGrp="1"/>
          </p:cNvSpPr>
          <p:nvPr>
            <p:ph type="sldNum" sz="quarter" idx="12"/>
          </p:nvPr>
        </p:nvSpPr>
        <p:spPr/>
        <p:txBody>
          <a:bodyPr/>
          <a:lstStyle/>
          <a:p>
            <a:pPr>
              <a:defRPr/>
            </a:pPr>
            <a:fld id="{5DAEA19F-95CF-420C-89BD-9A7800985A24}" type="slidenum">
              <a:rPr lang="en-CA"/>
              <a:pPr>
                <a:defRPr/>
              </a:pPr>
              <a:t>16</a:t>
            </a:fld>
            <a:endParaRPr lang="en-CA"/>
          </a:p>
        </p:txBody>
      </p:sp>
      <p:pic>
        <p:nvPicPr>
          <p:cNvPr id="19461" name="Picture 4" descr="IMG_2429"/>
          <p:cNvPicPr>
            <a:picLocks noChangeAspect="1" noChangeArrowheads="1"/>
          </p:cNvPicPr>
          <p:nvPr/>
        </p:nvPicPr>
        <p:blipFill>
          <a:blip r:embed="rId3" cstate="print"/>
          <a:srcRect b="10335"/>
          <a:stretch>
            <a:fillRect/>
          </a:stretch>
        </p:blipFill>
        <p:spPr bwMode="auto">
          <a:xfrm>
            <a:off x="6948488" y="260350"/>
            <a:ext cx="1416050" cy="1693863"/>
          </a:xfrm>
          <a:prstGeom prst="rect">
            <a:avLst/>
          </a:prstGeom>
          <a:noFill/>
          <a:ln w="57150">
            <a:solidFill>
              <a:srgbClr val="0099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dissolv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dissolve">
                                      <p:cBhvr>
                                        <p:cTn id="17" dur="500"/>
                                        <p:tgtEl>
                                          <p:spTgt spid="17411">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411">
                                            <p:txEl>
                                              <p:pRg st="5" end="5"/>
                                            </p:txEl>
                                          </p:spTgt>
                                        </p:tgtEl>
                                        <p:attrNameLst>
                                          <p:attrName>style.visibility</p:attrName>
                                        </p:attrNameLst>
                                      </p:cBhvr>
                                      <p:to>
                                        <p:strVal val="visible"/>
                                      </p:to>
                                    </p:set>
                                    <p:animEffect transition="in" filter="dissolve">
                                      <p:cBhvr>
                                        <p:cTn id="20" dur="500"/>
                                        <p:tgtEl>
                                          <p:spTgt spid="174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Effect transition="in" filter="dissolve">
                                      <p:cBhvr>
                                        <p:cTn id="25" dur="500"/>
                                        <p:tgtEl>
                                          <p:spTgt spid="1741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animEffect transition="in" filter="dissolve">
                                      <p:cBhvr>
                                        <p:cTn id="30" dur="500"/>
                                        <p:tgtEl>
                                          <p:spTgt spid="17411">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411">
                                            <p:txEl>
                                              <p:pRg st="9" end="9"/>
                                            </p:txEl>
                                          </p:spTgt>
                                        </p:tgtEl>
                                        <p:attrNameLst>
                                          <p:attrName>style.visibility</p:attrName>
                                        </p:attrNameLst>
                                      </p:cBhvr>
                                      <p:to>
                                        <p:strVal val="visible"/>
                                      </p:to>
                                    </p:set>
                                    <p:animEffect transition="in" filter="dissolve">
                                      <p:cBhvr>
                                        <p:cTn id="33" dur="500"/>
                                        <p:tgtEl>
                                          <p:spTgt spid="17411">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411">
                                            <p:txEl>
                                              <p:pRg st="10" end="10"/>
                                            </p:txEl>
                                          </p:spTgt>
                                        </p:tgtEl>
                                        <p:attrNameLst>
                                          <p:attrName>style.visibility</p:attrName>
                                        </p:attrNameLst>
                                      </p:cBhvr>
                                      <p:to>
                                        <p:strVal val="visible"/>
                                      </p:to>
                                    </p:set>
                                    <p:animEffect transition="in" filter="dissolve">
                                      <p:cBhvr>
                                        <p:cTn id="36" dur="500"/>
                                        <p:tgtEl>
                                          <p:spTgt spid="17411">
                                            <p:txEl>
                                              <p:pRg st="10" end="10"/>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411">
                                            <p:txEl>
                                              <p:pRg st="11" end="11"/>
                                            </p:txEl>
                                          </p:spTgt>
                                        </p:tgtEl>
                                        <p:attrNameLst>
                                          <p:attrName>style.visibility</p:attrName>
                                        </p:attrNameLst>
                                      </p:cBhvr>
                                      <p:to>
                                        <p:strVal val="visible"/>
                                      </p:to>
                                    </p:set>
                                    <p:animEffect transition="in" filter="dissolve">
                                      <p:cBhvr>
                                        <p:cTn id="39" dur="500"/>
                                        <p:tgtEl>
                                          <p:spTgt spid="17411">
                                            <p:txEl>
                                              <p:pRg st="11" end="1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411">
                                            <p:txEl>
                                              <p:pRg st="12" end="12"/>
                                            </p:txEl>
                                          </p:spTgt>
                                        </p:tgtEl>
                                        <p:attrNameLst>
                                          <p:attrName>style.visibility</p:attrName>
                                        </p:attrNameLst>
                                      </p:cBhvr>
                                      <p:to>
                                        <p:strVal val="visible"/>
                                      </p:to>
                                    </p:set>
                                    <p:animEffect transition="in" filter="dissolve">
                                      <p:cBhvr>
                                        <p:cTn id="42" dur="500"/>
                                        <p:tgtEl>
                                          <p:spTgt spid="17411">
                                            <p:txEl>
                                              <p:pRg st="12" end="12"/>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7411">
                                            <p:txEl>
                                              <p:pRg st="13" end="13"/>
                                            </p:txEl>
                                          </p:spTgt>
                                        </p:tgtEl>
                                        <p:attrNameLst>
                                          <p:attrName>style.visibility</p:attrName>
                                        </p:attrNameLst>
                                      </p:cBhvr>
                                      <p:to>
                                        <p:strVal val="visible"/>
                                      </p:to>
                                    </p:set>
                                    <p:animEffect transition="in" filter="dissolve">
                                      <p:cBhvr>
                                        <p:cTn id="45" dur="500"/>
                                        <p:tgtEl>
                                          <p:spTgt spid="17411">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411">
                                            <p:txEl>
                                              <p:pRg st="16" end="16"/>
                                            </p:txEl>
                                          </p:spTgt>
                                        </p:tgtEl>
                                        <p:attrNameLst>
                                          <p:attrName>style.visibility</p:attrName>
                                        </p:attrNameLst>
                                      </p:cBhvr>
                                      <p:to>
                                        <p:strVal val="visible"/>
                                      </p:to>
                                    </p:set>
                                    <p:animEffect transition="in" filter="dissolve">
                                      <p:cBhvr>
                                        <p:cTn id="50" dur="500"/>
                                        <p:tgtEl>
                                          <p:spTgt spid="174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28600" y="2286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Starting a Business</a:t>
            </a:r>
            <a:endParaRPr lang="en-CA" sz="3200">
              <a:solidFill>
                <a:schemeClr val="accent2"/>
              </a:solidFill>
              <a:latin typeface="Arial" charset="0"/>
            </a:endParaRPr>
          </a:p>
        </p:txBody>
      </p:sp>
      <p:sp>
        <p:nvSpPr>
          <p:cNvPr id="20483" name="Rectangle 3"/>
          <p:cNvSpPr>
            <a:spLocks noGrp="1" noChangeArrowheads="1"/>
          </p:cNvSpPr>
          <p:nvPr>
            <p:ph idx="1"/>
          </p:nvPr>
        </p:nvSpPr>
        <p:spPr>
          <a:xfrm>
            <a:off x="250825" y="2286000"/>
            <a:ext cx="8305800" cy="4238625"/>
          </a:xfrm>
        </p:spPr>
        <p:txBody>
          <a:bodyPr/>
          <a:lstStyle/>
          <a:p>
            <a:pPr indent="14288" eaLnBrk="1" hangingPunct="1">
              <a:lnSpc>
                <a:spcPct val="80000"/>
              </a:lnSpc>
              <a:spcBef>
                <a:spcPct val="0"/>
              </a:spcBef>
              <a:buFontTx/>
              <a:buNone/>
              <a:tabLst>
                <a:tab pos="534988" algn="l"/>
                <a:tab pos="1081088" algn="l"/>
                <a:tab pos="3857625" algn="l"/>
                <a:tab pos="4394200" algn="l"/>
              </a:tabLst>
            </a:pPr>
            <a:r>
              <a:rPr lang="en-US" sz="2000" b="1" smtClean="0">
                <a:solidFill>
                  <a:srgbClr val="0000FF"/>
                </a:solidFill>
                <a:latin typeface="Arial" charset="0"/>
              </a:rPr>
              <a:t>Characteristics of Entrepreneurs</a:t>
            </a:r>
          </a:p>
          <a:p>
            <a:pPr indent="14288" eaLnBrk="1" hangingPunct="1">
              <a:lnSpc>
                <a:spcPct val="80000"/>
              </a:lnSpc>
              <a:spcBef>
                <a:spcPct val="0"/>
              </a:spcBef>
              <a:buFontTx/>
              <a:buNone/>
              <a:tabLst>
                <a:tab pos="534988" algn="l"/>
                <a:tab pos="1081088" algn="l"/>
                <a:tab pos="3857625" algn="l"/>
                <a:tab pos="4394200" algn="l"/>
              </a:tabLst>
            </a:pPr>
            <a:endParaRPr lang="en-US" sz="2000" b="1"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b="1" smtClean="0">
                <a:latin typeface="Arial" charset="0"/>
              </a:rPr>
              <a:t>Entrepreneurs</a:t>
            </a:r>
            <a:r>
              <a:rPr lang="en-US" sz="2000" smtClean="0">
                <a:latin typeface="Arial" charset="0"/>
              </a:rPr>
              <a:t> are individuals who are risk-takers and problem-solvers. </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They are acutely aware of opportunities in the marketplace and take advantage of these in their businesses.</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Important entrepreneurial characteristics include the following:</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Can you think of advantages and disadvantages of being an entrepreneur? </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Complete Danny Williams profile.		</a:t>
            </a:r>
          </a:p>
          <a:p>
            <a:pPr marL="193675" lvl="1" indent="0"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			</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tabLst>
                <a:tab pos="534988" algn="l"/>
                <a:tab pos="1081088" algn="l"/>
                <a:tab pos="3857625" algn="l"/>
                <a:tab pos="4394200" algn="l"/>
              </a:tabLst>
            </a:pPr>
            <a:endParaRPr lang="en-CA" sz="2000" smtClean="0">
              <a:latin typeface="Arial" charset="0"/>
            </a:endParaRPr>
          </a:p>
        </p:txBody>
      </p:sp>
      <p:sp>
        <p:nvSpPr>
          <p:cNvPr id="11266" name="Slide Number Placeholder 5"/>
          <p:cNvSpPr>
            <a:spLocks noGrp="1"/>
          </p:cNvSpPr>
          <p:nvPr>
            <p:ph type="sldNum" sz="quarter" idx="12"/>
          </p:nvPr>
        </p:nvSpPr>
        <p:spPr/>
        <p:txBody>
          <a:bodyPr/>
          <a:lstStyle/>
          <a:p>
            <a:pPr>
              <a:defRPr/>
            </a:pPr>
            <a:fld id="{98FDFD57-B753-497A-8F2E-A167360E94BE}" type="slidenum">
              <a:rPr lang="en-CA"/>
              <a:pPr>
                <a:defRPr/>
              </a:pPr>
              <a:t>17</a:t>
            </a:fld>
            <a:endParaRPr lang="en-CA"/>
          </a:p>
        </p:txBody>
      </p:sp>
      <p:pic>
        <p:nvPicPr>
          <p:cNvPr id="20485" name="Picture 4" descr="IMG_2471"/>
          <p:cNvPicPr>
            <a:picLocks noChangeAspect="1" noChangeArrowheads="1"/>
          </p:cNvPicPr>
          <p:nvPr/>
        </p:nvPicPr>
        <p:blipFill>
          <a:blip r:embed="rId3" cstate="print"/>
          <a:srcRect/>
          <a:stretch>
            <a:fillRect/>
          </a:stretch>
        </p:blipFill>
        <p:spPr bwMode="auto">
          <a:xfrm>
            <a:off x="6657975" y="188913"/>
            <a:ext cx="1641475" cy="2187575"/>
          </a:xfrm>
          <a:prstGeom prst="rect">
            <a:avLst/>
          </a:prstGeom>
          <a:noFill/>
          <a:ln w="57150">
            <a:solidFill>
              <a:srgbClr val="3366FF"/>
            </a:solidFill>
            <a:miter lim="800000"/>
            <a:headEnd/>
            <a:tailEnd/>
          </a:ln>
        </p:spPr>
      </p:pic>
      <p:sp>
        <p:nvSpPr>
          <p:cNvPr id="20486" name="Text Box 19"/>
          <p:cNvSpPr txBox="1">
            <a:spLocks noChangeArrowheads="1"/>
          </p:cNvSpPr>
          <p:nvPr/>
        </p:nvSpPr>
        <p:spPr bwMode="auto">
          <a:xfrm>
            <a:off x="2051050" y="4365625"/>
            <a:ext cx="3455988" cy="457200"/>
          </a:xfrm>
          <a:prstGeom prst="rect">
            <a:avLst/>
          </a:prstGeom>
          <a:noFill/>
          <a:ln w="9525">
            <a:noFill/>
            <a:miter lim="800000"/>
            <a:headEnd/>
            <a:tailEnd/>
          </a:ln>
        </p:spPr>
        <p:txBody>
          <a:bodyPr>
            <a:spAutoFit/>
          </a:bodyPr>
          <a:lstStyle/>
          <a:p>
            <a:pPr>
              <a:spcBef>
                <a:spcPct val="50000"/>
              </a:spcBef>
            </a:pPr>
            <a:endParaRPr lang="en-US"/>
          </a:p>
        </p:txBody>
      </p:sp>
      <p:sp>
        <p:nvSpPr>
          <p:cNvPr id="20487" name="Text Box 20"/>
          <p:cNvSpPr txBox="1">
            <a:spLocks noChangeArrowheads="1"/>
          </p:cNvSpPr>
          <p:nvPr/>
        </p:nvSpPr>
        <p:spPr bwMode="auto">
          <a:xfrm>
            <a:off x="-684213" y="4508500"/>
            <a:ext cx="3925888" cy="701675"/>
          </a:xfrm>
          <a:prstGeom prst="rect">
            <a:avLst/>
          </a:prstGeom>
          <a:noFill/>
          <a:ln w="9525">
            <a:noFill/>
            <a:miter lim="800000"/>
            <a:headEnd/>
            <a:tailEnd/>
          </a:ln>
        </p:spPr>
        <p:txBody>
          <a:bodyPr>
            <a:spAutoFit/>
          </a:bodyPr>
          <a:lstStyle/>
          <a:p>
            <a:pPr marL="1527175" lvl="3" indent="-366713">
              <a:buFontTx/>
              <a:buChar char="•"/>
            </a:pPr>
            <a:r>
              <a:rPr lang="en-US" sz="2000">
                <a:latin typeface="Arial" charset="0"/>
              </a:rPr>
              <a:t>self-confidence</a:t>
            </a:r>
          </a:p>
          <a:p>
            <a:pPr marL="1527175" lvl="3" indent="-366713">
              <a:buFontTx/>
              <a:buChar char="•"/>
            </a:pPr>
            <a:r>
              <a:rPr lang="en-US" sz="2000">
                <a:latin typeface="Arial" charset="0"/>
              </a:rPr>
              <a:t>a flair for innovation</a:t>
            </a:r>
          </a:p>
        </p:txBody>
      </p:sp>
      <p:sp>
        <p:nvSpPr>
          <p:cNvPr id="20488" name="Text Box 21"/>
          <p:cNvSpPr txBox="1">
            <a:spLocks noChangeArrowheads="1"/>
          </p:cNvSpPr>
          <p:nvPr/>
        </p:nvSpPr>
        <p:spPr bwMode="auto">
          <a:xfrm>
            <a:off x="4067175" y="4527550"/>
            <a:ext cx="4122738" cy="701675"/>
          </a:xfrm>
          <a:prstGeom prst="rect">
            <a:avLst/>
          </a:prstGeom>
          <a:noFill/>
          <a:ln w="9525">
            <a:noFill/>
            <a:miter lim="800000"/>
            <a:headEnd/>
            <a:tailEnd/>
          </a:ln>
        </p:spPr>
        <p:txBody>
          <a:bodyPr wrap="none">
            <a:spAutoFit/>
          </a:bodyPr>
          <a:lstStyle/>
          <a:p>
            <a:pPr marL="357188" indent="-357188">
              <a:buFontTx/>
              <a:buChar char="•"/>
            </a:pPr>
            <a:r>
              <a:rPr lang="en-US" sz="2000">
                <a:latin typeface="Arial" charset="0"/>
              </a:rPr>
              <a:t>the ability to work alone</a:t>
            </a:r>
          </a:p>
          <a:p>
            <a:pPr marL="357188" indent="-357188">
              <a:buFontTx/>
              <a:buChar char="•"/>
            </a:pPr>
            <a:r>
              <a:rPr lang="en-US" sz="2000">
                <a:latin typeface="Arial" charset="0"/>
              </a:rPr>
              <a:t>an aptitude for managing others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28600" y="2286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Starting a Business</a:t>
            </a:r>
            <a:endParaRPr lang="en-CA" sz="3200">
              <a:solidFill>
                <a:schemeClr val="accent2"/>
              </a:solidFill>
              <a:latin typeface="Arial" charset="0"/>
            </a:endParaRPr>
          </a:p>
        </p:txBody>
      </p:sp>
      <p:sp>
        <p:nvSpPr>
          <p:cNvPr id="21507" name="Rectangle 3"/>
          <p:cNvSpPr>
            <a:spLocks noGrp="1" noChangeArrowheads="1"/>
          </p:cNvSpPr>
          <p:nvPr>
            <p:ph idx="1"/>
          </p:nvPr>
        </p:nvSpPr>
        <p:spPr>
          <a:xfrm>
            <a:off x="250825" y="2286000"/>
            <a:ext cx="8305800" cy="4572000"/>
          </a:xfrm>
        </p:spPr>
        <p:txBody>
          <a:bodyPr/>
          <a:lstStyle/>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b="1" smtClean="0">
                <a:solidFill>
                  <a:srgbClr val="0000FF"/>
                </a:solidFill>
                <a:latin typeface="Arial" charset="0"/>
              </a:rPr>
              <a:t>Consumer Needs and Wants</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Entrepreneurs often start businesses to satisfy consumer </a:t>
            </a:r>
            <a:r>
              <a:rPr lang="en-US" sz="2000" b="1" smtClean="0">
                <a:latin typeface="Arial" charset="0"/>
              </a:rPr>
              <a:t>needs.</a:t>
            </a:r>
          </a:p>
          <a:p>
            <a:pPr indent="14288" eaLnBrk="1" hangingPunct="1">
              <a:lnSpc>
                <a:spcPct val="80000"/>
              </a:lnSpc>
              <a:spcBef>
                <a:spcPct val="0"/>
              </a:spcBef>
              <a:buFontTx/>
              <a:buNone/>
              <a:tabLst>
                <a:tab pos="534988" algn="l"/>
                <a:tab pos="1081088" algn="l"/>
                <a:tab pos="3857625" algn="l"/>
                <a:tab pos="4394200" algn="l"/>
              </a:tabLst>
            </a:pPr>
            <a:endParaRPr lang="en-US" sz="2000" b="1"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t>Needs are things that are necessary for survival such as </a:t>
            </a:r>
            <a:r>
              <a:rPr lang="en-US" sz="2000" smtClean="0">
                <a:latin typeface="Arial" charset="0"/>
              </a:rPr>
              <a:t>food, clothing, and shelter.</a:t>
            </a: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 </a:t>
            </a:r>
            <a:r>
              <a:rPr lang="en-US" sz="2000" smtClean="0"/>
              <a:t>In a country as prosperous as Canada, the majority of Canadians have met their basic needs.</a:t>
            </a: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endParaRPr lang="en-US" sz="2000" smtClean="0">
              <a:latin typeface="Arial" charset="0"/>
            </a:endParaRPr>
          </a:p>
          <a:p>
            <a:pPr indent="14288" eaLnBrk="1" hangingPunct="1">
              <a:lnSpc>
                <a:spcPct val="80000"/>
              </a:lnSpc>
              <a:spcBef>
                <a:spcPct val="0"/>
              </a:spcBef>
              <a:buFontTx/>
              <a:buNone/>
              <a:tabLst>
                <a:tab pos="534988" algn="l"/>
                <a:tab pos="1081088" algn="l"/>
                <a:tab pos="3857625" algn="l"/>
                <a:tab pos="4394200" algn="l"/>
              </a:tabLst>
            </a:pPr>
            <a:r>
              <a:rPr lang="en-US" sz="2000" smtClean="0">
                <a:latin typeface="Arial" charset="0"/>
              </a:rPr>
              <a:t>However, entrepreneurs can also provide consumers with new products or services that are not considered a need but a </a:t>
            </a:r>
            <a:r>
              <a:rPr lang="en-US" sz="2000" b="1" smtClean="0">
                <a:latin typeface="Arial" charset="0"/>
              </a:rPr>
              <a:t>want</a:t>
            </a:r>
            <a:r>
              <a:rPr lang="en-US" sz="2000" smtClean="0">
                <a:latin typeface="Arial" charset="0"/>
              </a:rPr>
              <a:t>—things that are not necessary for survival, but that add comfort or pleasure to their lives.</a:t>
            </a:r>
            <a:endParaRPr lang="en-CA" sz="2000" smtClean="0">
              <a:latin typeface="Arial" charset="0"/>
            </a:endParaRPr>
          </a:p>
        </p:txBody>
      </p:sp>
      <p:sp>
        <p:nvSpPr>
          <p:cNvPr id="11266" name="Slide Number Placeholder 5"/>
          <p:cNvSpPr>
            <a:spLocks noGrp="1"/>
          </p:cNvSpPr>
          <p:nvPr>
            <p:ph type="sldNum" sz="quarter" idx="12"/>
          </p:nvPr>
        </p:nvSpPr>
        <p:spPr/>
        <p:txBody>
          <a:bodyPr/>
          <a:lstStyle/>
          <a:p>
            <a:pPr>
              <a:defRPr/>
            </a:pPr>
            <a:fld id="{9BDCEBFF-F9C9-439F-B0D6-E4C3B72813DC}" type="slidenum">
              <a:rPr lang="en-CA"/>
              <a:pPr>
                <a:defRPr/>
              </a:pPr>
              <a:t>18</a:t>
            </a:fld>
            <a:endParaRPr lang="en-CA"/>
          </a:p>
        </p:txBody>
      </p:sp>
      <p:pic>
        <p:nvPicPr>
          <p:cNvPr id="21509" name="Picture 4" descr="IMG_2471"/>
          <p:cNvPicPr>
            <a:picLocks noChangeAspect="1" noChangeArrowheads="1"/>
          </p:cNvPicPr>
          <p:nvPr/>
        </p:nvPicPr>
        <p:blipFill>
          <a:blip r:embed="rId3" cstate="print"/>
          <a:srcRect/>
          <a:stretch>
            <a:fillRect/>
          </a:stretch>
        </p:blipFill>
        <p:spPr bwMode="auto">
          <a:xfrm>
            <a:off x="6657975" y="188913"/>
            <a:ext cx="1641475" cy="2187575"/>
          </a:xfrm>
          <a:prstGeom prst="rect">
            <a:avLst/>
          </a:prstGeom>
          <a:noFill/>
          <a:ln w="57150">
            <a:solidFill>
              <a:srgbClr val="3366FF"/>
            </a:solidFill>
            <a:miter lim="800000"/>
            <a:headEnd/>
            <a:tailEnd/>
          </a:ln>
        </p:spPr>
      </p:pic>
      <p:sp>
        <p:nvSpPr>
          <p:cNvPr id="21510" name="Text Box 19"/>
          <p:cNvSpPr txBox="1">
            <a:spLocks noChangeArrowheads="1"/>
          </p:cNvSpPr>
          <p:nvPr/>
        </p:nvSpPr>
        <p:spPr bwMode="auto">
          <a:xfrm>
            <a:off x="2051050" y="4365625"/>
            <a:ext cx="3455988"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2286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Starting a Business</a:t>
            </a:r>
            <a:endParaRPr lang="en-CA" sz="3200">
              <a:solidFill>
                <a:schemeClr val="tx2">
                  <a:shade val="85000"/>
                  <a:satMod val="150000"/>
                </a:schemeClr>
              </a:solidFill>
            </a:endParaRPr>
          </a:p>
        </p:txBody>
      </p:sp>
      <p:sp>
        <p:nvSpPr>
          <p:cNvPr id="22531" name="Rectangle 3"/>
          <p:cNvSpPr>
            <a:spLocks noGrp="1" noChangeArrowheads="1"/>
          </p:cNvSpPr>
          <p:nvPr>
            <p:ph idx="1"/>
          </p:nvPr>
        </p:nvSpPr>
        <p:spPr>
          <a:xfrm>
            <a:off x="323850" y="1700213"/>
            <a:ext cx="7632700" cy="4810125"/>
          </a:xfrm>
        </p:spPr>
        <p:txBody>
          <a:bodyPr/>
          <a:lstStyle/>
          <a:p>
            <a:pPr indent="0" eaLnBrk="1" hangingPunct="1">
              <a:lnSpc>
                <a:spcPct val="90000"/>
              </a:lnSpc>
              <a:spcBef>
                <a:spcPct val="0"/>
              </a:spcBef>
              <a:buFontTx/>
              <a:buNone/>
            </a:pPr>
            <a:r>
              <a:rPr lang="en-US" sz="2000" b="1" smtClean="0">
                <a:solidFill>
                  <a:srgbClr val="0000FF"/>
                </a:solidFill>
                <a:latin typeface="Arial" charset="0"/>
              </a:rPr>
              <a:t>Attracting Consumer Interest</a:t>
            </a:r>
          </a:p>
          <a:p>
            <a:pPr indent="0" eaLnBrk="1" hangingPunct="1">
              <a:lnSpc>
                <a:spcPct val="90000"/>
              </a:lnSpc>
              <a:spcBef>
                <a:spcPct val="0"/>
              </a:spcBef>
              <a:buFontTx/>
              <a:buNone/>
            </a:pPr>
            <a:r>
              <a:rPr lang="en-US" sz="2000" smtClean="0">
                <a:latin typeface="Arial" charset="0"/>
              </a:rPr>
              <a:t>Entrepreneurs need to identify their competition. They must determine how to attract their customers and keep them.</a:t>
            </a:r>
          </a:p>
          <a:p>
            <a:pPr indent="0" eaLnBrk="1" hangingPunct="1">
              <a:lnSpc>
                <a:spcPct val="90000"/>
              </a:lnSpc>
              <a:spcBef>
                <a:spcPct val="0"/>
              </a:spcBef>
              <a:buFontTx/>
              <a:buNone/>
            </a:pPr>
            <a:endParaRPr lang="en-US" sz="2000" smtClean="0">
              <a:latin typeface="Arial" charset="0"/>
            </a:endParaRPr>
          </a:p>
          <a:p>
            <a:pPr indent="0" eaLnBrk="1" hangingPunct="1">
              <a:lnSpc>
                <a:spcPct val="90000"/>
              </a:lnSpc>
              <a:spcBef>
                <a:spcPct val="0"/>
              </a:spcBef>
              <a:buFontTx/>
              <a:buNone/>
            </a:pPr>
            <a:r>
              <a:rPr lang="en-US" sz="2000" smtClean="0">
                <a:latin typeface="Arial" charset="0"/>
              </a:rPr>
              <a:t>Businesses also plan what goods and services to offer and</a:t>
            </a:r>
          </a:p>
          <a:p>
            <a:pPr indent="0" eaLnBrk="1" hangingPunct="1">
              <a:lnSpc>
                <a:spcPct val="90000"/>
              </a:lnSpc>
              <a:spcBef>
                <a:spcPct val="0"/>
              </a:spcBef>
              <a:buFontTx/>
              <a:buNone/>
            </a:pPr>
            <a:r>
              <a:rPr lang="en-US" sz="2000" smtClean="0">
                <a:latin typeface="Arial" charset="0"/>
              </a:rPr>
              <a:t>how to distribute and market them by knowing how consumers</a:t>
            </a:r>
          </a:p>
          <a:p>
            <a:pPr indent="0" eaLnBrk="1" hangingPunct="1">
              <a:lnSpc>
                <a:spcPct val="90000"/>
              </a:lnSpc>
              <a:spcBef>
                <a:spcPct val="0"/>
              </a:spcBef>
              <a:buFontTx/>
              <a:buNone/>
            </a:pPr>
            <a:r>
              <a:rPr lang="en-US" sz="2000" smtClean="0">
                <a:latin typeface="Arial" charset="0"/>
              </a:rPr>
              <a:t>will answer the following questions:</a:t>
            </a:r>
          </a:p>
          <a:p>
            <a:pPr marL="534988" lvl="1" indent="-355600" eaLnBrk="1" hangingPunct="1">
              <a:lnSpc>
                <a:spcPct val="90000"/>
              </a:lnSpc>
              <a:spcBef>
                <a:spcPct val="0"/>
              </a:spcBef>
              <a:buFontTx/>
              <a:buChar char="•"/>
            </a:pPr>
            <a:r>
              <a:rPr lang="en-US" sz="2000" smtClean="0">
                <a:latin typeface="Arial" charset="0"/>
              </a:rPr>
              <a:t>Do I really need it?	</a:t>
            </a:r>
          </a:p>
          <a:p>
            <a:pPr marL="534988" lvl="1" indent="-355600" eaLnBrk="1" hangingPunct="1">
              <a:lnSpc>
                <a:spcPct val="90000"/>
              </a:lnSpc>
              <a:spcBef>
                <a:spcPct val="0"/>
              </a:spcBef>
              <a:buFontTx/>
              <a:buChar char="•"/>
            </a:pPr>
            <a:r>
              <a:rPr lang="en-US" sz="2000" smtClean="0">
                <a:latin typeface="Arial" charset="0"/>
              </a:rPr>
              <a:t>Where should I buy it? 	</a:t>
            </a:r>
          </a:p>
          <a:p>
            <a:pPr marL="534988" lvl="1" indent="-355600" eaLnBrk="1" hangingPunct="1">
              <a:lnSpc>
                <a:spcPct val="90000"/>
              </a:lnSpc>
              <a:spcBef>
                <a:spcPct val="0"/>
              </a:spcBef>
              <a:buFontTx/>
              <a:buChar char="•"/>
            </a:pPr>
            <a:r>
              <a:rPr lang="en-US" sz="2000" smtClean="0">
                <a:latin typeface="Arial" charset="0"/>
              </a:rPr>
              <a:t>How much variety is there to choose from?</a:t>
            </a:r>
          </a:p>
          <a:p>
            <a:pPr marL="534988" lvl="1" indent="-355600" eaLnBrk="1" hangingPunct="1">
              <a:lnSpc>
                <a:spcPct val="90000"/>
              </a:lnSpc>
              <a:spcBef>
                <a:spcPct val="0"/>
              </a:spcBef>
              <a:buFontTx/>
              <a:buChar char="•"/>
            </a:pPr>
            <a:r>
              <a:rPr lang="en-US" sz="2000" smtClean="0">
                <a:latin typeface="Arial" charset="0"/>
              </a:rPr>
              <a:t>How much can I afford to spent? </a:t>
            </a:r>
          </a:p>
          <a:p>
            <a:pPr marL="534988" lvl="1" indent="-355600" eaLnBrk="1" hangingPunct="1">
              <a:lnSpc>
                <a:spcPct val="90000"/>
              </a:lnSpc>
              <a:spcBef>
                <a:spcPct val="0"/>
              </a:spcBef>
              <a:buFontTx/>
              <a:buChar char="•"/>
            </a:pPr>
            <a:r>
              <a:rPr lang="en-US" sz="2000" smtClean="0">
                <a:latin typeface="Arial" charset="0"/>
              </a:rPr>
              <a:t>Why would I want to buy here? Are there sales or coupons?</a:t>
            </a:r>
          </a:p>
          <a:p>
            <a:pPr marL="534988" lvl="1" indent="-355600" eaLnBrk="1" hangingPunct="1">
              <a:lnSpc>
                <a:spcPct val="90000"/>
              </a:lnSpc>
              <a:spcBef>
                <a:spcPct val="0"/>
              </a:spcBef>
              <a:buFontTx/>
              <a:buChar char="•"/>
            </a:pPr>
            <a:r>
              <a:rPr lang="en-US" sz="2000" smtClean="0">
                <a:latin typeface="Arial" charset="0"/>
              </a:rPr>
              <a:t>Where else could I get it? Could I buy it used or get it as a gift?</a:t>
            </a:r>
          </a:p>
          <a:p>
            <a:pPr marL="534988" lvl="1" indent="-355600" eaLnBrk="1" hangingPunct="1">
              <a:lnSpc>
                <a:spcPct val="90000"/>
              </a:lnSpc>
              <a:spcBef>
                <a:spcPct val="0"/>
              </a:spcBef>
              <a:buFontTx/>
              <a:buChar char="•"/>
            </a:pPr>
            <a:endParaRPr lang="en-US" sz="2000" smtClean="0">
              <a:latin typeface="Arial" charset="0"/>
            </a:endParaRPr>
          </a:p>
          <a:p>
            <a:pPr indent="0" eaLnBrk="1" hangingPunct="1">
              <a:lnSpc>
                <a:spcPct val="90000"/>
              </a:lnSpc>
              <a:spcBef>
                <a:spcPct val="0"/>
              </a:spcBef>
              <a:buFontTx/>
              <a:buNone/>
            </a:pPr>
            <a:r>
              <a:rPr lang="en-US" sz="1800" smtClean="0">
                <a:latin typeface="Arial" charset="0"/>
              </a:rPr>
              <a:t>	</a:t>
            </a:r>
            <a:endParaRPr lang="en-CA" sz="1800" smtClean="0">
              <a:latin typeface="Arial" charset="0"/>
            </a:endParaRPr>
          </a:p>
        </p:txBody>
      </p:sp>
      <p:sp>
        <p:nvSpPr>
          <p:cNvPr id="12290" name="Slide Number Placeholder 5"/>
          <p:cNvSpPr>
            <a:spLocks noGrp="1"/>
          </p:cNvSpPr>
          <p:nvPr>
            <p:ph type="sldNum" sz="quarter" idx="12"/>
          </p:nvPr>
        </p:nvSpPr>
        <p:spPr/>
        <p:txBody>
          <a:bodyPr/>
          <a:lstStyle/>
          <a:p>
            <a:pPr>
              <a:defRPr/>
            </a:pPr>
            <a:fld id="{6047427F-3A98-4D78-AABD-C84F4E8459BF}" type="slidenum">
              <a:rPr lang="en-CA"/>
              <a:pPr>
                <a:defRPr/>
              </a:pPr>
              <a:t>19</a:t>
            </a:fld>
            <a:endParaRPr lang="en-CA"/>
          </a:p>
        </p:txBody>
      </p:sp>
      <p:pic>
        <p:nvPicPr>
          <p:cNvPr id="22533" name="Picture 4" descr="IMG_2467"/>
          <p:cNvPicPr>
            <a:picLocks noChangeAspect="1" noChangeArrowheads="1"/>
          </p:cNvPicPr>
          <p:nvPr/>
        </p:nvPicPr>
        <p:blipFill>
          <a:blip r:embed="rId3" cstate="print"/>
          <a:srcRect l="18307" t="8760" r="29987"/>
          <a:stretch>
            <a:fillRect/>
          </a:stretch>
        </p:blipFill>
        <p:spPr bwMode="auto">
          <a:xfrm>
            <a:off x="7596188" y="404813"/>
            <a:ext cx="1312862" cy="3429000"/>
          </a:xfrm>
          <a:prstGeom prst="rect">
            <a:avLst/>
          </a:prstGeom>
          <a:noFill/>
          <a:ln w="57150">
            <a:solidFill>
              <a:srgbClr val="FF00FF"/>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 1.1 </a:t>
            </a:r>
            <a:r>
              <a:rPr sz="3200">
                <a:solidFill>
                  <a:schemeClr val="accent2"/>
                </a:solidFill>
                <a:latin typeface="Arial" charset="0"/>
              </a:rPr>
              <a:t>What Is a Business?</a:t>
            </a:r>
            <a:endParaRPr lang="en-CA" sz="3200">
              <a:solidFill>
                <a:schemeClr val="accent2"/>
              </a:solidFill>
              <a:latin typeface="Arial" charset="0"/>
            </a:endParaRPr>
          </a:p>
        </p:txBody>
      </p:sp>
      <p:sp>
        <p:nvSpPr>
          <p:cNvPr id="4100" name="Rectangle 3"/>
          <p:cNvSpPr>
            <a:spLocks noGrp="1" noChangeArrowheads="1"/>
          </p:cNvSpPr>
          <p:nvPr>
            <p:ph idx="1"/>
          </p:nvPr>
        </p:nvSpPr>
        <p:spPr/>
        <p:txBody>
          <a:bodyPr/>
          <a:lstStyle/>
          <a:p>
            <a:pPr indent="0" eaLnBrk="1" hangingPunct="1">
              <a:lnSpc>
                <a:spcPct val="80000"/>
              </a:lnSpc>
              <a:spcBef>
                <a:spcPct val="0"/>
              </a:spcBef>
              <a:buFontTx/>
              <a:buNone/>
              <a:tabLst>
                <a:tab pos="1260475" algn="l"/>
              </a:tabLst>
            </a:pPr>
            <a:r>
              <a:rPr lang="en-US" sz="2000" b="1" smtClean="0">
                <a:solidFill>
                  <a:srgbClr val="0000FF"/>
                </a:solidFill>
                <a:latin typeface="Arial" charset="0"/>
              </a:rPr>
              <a:t>For-profit Business</a:t>
            </a:r>
          </a:p>
          <a:p>
            <a:pPr indent="0" eaLnBrk="1" hangingPunct="1">
              <a:lnSpc>
                <a:spcPct val="8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By supplying goods and services, a business can make a profit.</a:t>
            </a:r>
          </a:p>
          <a:p>
            <a:pPr marL="446088" lvl="1" indent="-266700" eaLnBrk="1" hangingPunct="1">
              <a:lnSpc>
                <a:spcPct val="80000"/>
              </a:lnSpc>
              <a:spcBef>
                <a:spcPct val="0"/>
              </a:spcBef>
              <a:buFontTx/>
              <a:buChar char="•"/>
              <a:tabLst>
                <a:tab pos="1260475" algn="l"/>
              </a:tabLst>
            </a:pPr>
            <a:endParaRPr lang="en-US" sz="2000" b="1" smtClean="0">
              <a:latin typeface="Arial" charset="0"/>
            </a:endParaRPr>
          </a:p>
          <a:p>
            <a:pPr marL="446088" lvl="1" indent="-266700" eaLnBrk="1" hangingPunct="1">
              <a:lnSpc>
                <a:spcPct val="80000"/>
              </a:lnSpc>
              <a:spcBef>
                <a:spcPct val="0"/>
              </a:spcBef>
              <a:buFontTx/>
              <a:buChar char="•"/>
              <a:tabLst>
                <a:tab pos="1260475" algn="l"/>
              </a:tabLst>
            </a:pPr>
            <a:r>
              <a:rPr lang="en-US" sz="2000" b="1" smtClean="0">
                <a:latin typeface="Arial" charset="0"/>
              </a:rPr>
              <a:t>Profit</a:t>
            </a:r>
            <a:r>
              <a:rPr lang="en-US" sz="2000" smtClean="0">
                <a:latin typeface="Arial" charset="0"/>
              </a:rPr>
              <a:t> is the income left after all costs and expenses are paid.</a:t>
            </a:r>
          </a:p>
          <a:p>
            <a:pPr marL="446088" lvl="1" indent="-266700" eaLnBrk="1" hangingPunct="1">
              <a:lnSpc>
                <a:spcPct val="80000"/>
              </a:lnSpc>
              <a:spcBef>
                <a:spcPct val="0"/>
              </a:spcBef>
              <a:buFontTx/>
              <a:buChar char="•"/>
              <a:tabLst>
                <a:tab pos="1260475" algn="l"/>
              </a:tabLst>
            </a:pPr>
            <a:endParaRPr lang="en-US" sz="2000" b="1" smtClean="0">
              <a:latin typeface="Arial" charset="0"/>
            </a:endParaRPr>
          </a:p>
          <a:p>
            <a:pPr marL="446088" lvl="1" indent="-266700" eaLnBrk="1" hangingPunct="1">
              <a:lnSpc>
                <a:spcPct val="80000"/>
              </a:lnSpc>
              <a:spcBef>
                <a:spcPct val="0"/>
              </a:spcBef>
              <a:buFontTx/>
              <a:buChar char="•"/>
              <a:tabLst>
                <a:tab pos="1260475" algn="l"/>
              </a:tabLst>
            </a:pPr>
            <a:r>
              <a:rPr lang="en-US" sz="2000" b="1" smtClean="0">
                <a:latin typeface="Arial" charset="0"/>
              </a:rPr>
              <a:t>Expenses </a:t>
            </a:r>
            <a:r>
              <a:rPr lang="en-US" sz="2000" smtClean="0">
                <a:latin typeface="Arial" charset="0"/>
              </a:rPr>
              <a:t>are the payments involved in running a business and the assets that get “used up” operating it.</a:t>
            </a:r>
          </a:p>
          <a:p>
            <a:pPr marL="446088" lvl="1" indent="-266700" eaLnBrk="1" hangingPunct="1">
              <a:lnSpc>
                <a:spcPct val="80000"/>
              </a:lnSpc>
              <a:spcBef>
                <a:spcPct val="0"/>
              </a:spcBef>
              <a:buFontTx/>
              <a:buChar char="•"/>
              <a:tabLst>
                <a:tab pos="1260475" algn="l"/>
              </a:tabLst>
            </a:pPr>
            <a:endParaRPr lang="en-US" sz="2000" b="1" smtClean="0">
              <a:latin typeface="Arial" charset="0"/>
            </a:endParaRPr>
          </a:p>
          <a:p>
            <a:pPr marL="446088" lvl="1" indent="-266700" eaLnBrk="1" hangingPunct="1">
              <a:lnSpc>
                <a:spcPct val="80000"/>
              </a:lnSpc>
              <a:spcBef>
                <a:spcPct val="0"/>
              </a:spcBef>
              <a:buFontTx/>
              <a:buChar char="•"/>
              <a:tabLst>
                <a:tab pos="1260475" algn="l"/>
              </a:tabLst>
            </a:pPr>
            <a:r>
              <a:rPr lang="en-US" sz="2000" b="1" smtClean="0">
                <a:latin typeface="Arial" charset="0"/>
              </a:rPr>
              <a:t>Cost </a:t>
            </a:r>
            <a:r>
              <a:rPr lang="en-US" sz="2000" smtClean="0">
                <a:latin typeface="Arial" charset="0"/>
              </a:rPr>
              <a:t>is the money required to produce or provide the goods and services.</a:t>
            </a:r>
          </a:p>
          <a:p>
            <a:pPr marL="446088" lvl="1" indent="-266700" eaLnBrk="1" hangingPunct="1">
              <a:lnSpc>
                <a:spcPct val="80000"/>
              </a:lnSpc>
              <a:spcBef>
                <a:spcPct val="0"/>
              </a:spcBef>
              <a:buFontTx/>
              <a:buChar char="•"/>
              <a:tabLst>
                <a:tab pos="1260475" algn="l"/>
              </a:tabLst>
            </a:pPr>
            <a:endParaRPr lang="en-US" sz="2000" smtClean="0">
              <a:latin typeface="Arial" charset="0"/>
            </a:endParaRPr>
          </a:p>
          <a:p>
            <a:pPr marL="446088" lvl="1" indent="-266700" eaLnBrk="1" hangingPunct="1">
              <a:lnSpc>
                <a:spcPct val="80000"/>
              </a:lnSpc>
              <a:spcBef>
                <a:spcPct val="0"/>
              </a:spcBef>
              <a:buFontTx/>
              <a:buNone/>
              <a:tabLst>
                <a:tab pos="1260475" algn="l"/>
              </a:tabLst>
            </a:pPr>
            <a:r>
              <a:rPr lang="en-US" sz="1800" b="1" smtClean="0">
                <a:solidFill>
                  <a:srgbClr val="FF0000"/>
                </a:solidFill>
                <a:latin typeface="Arial" charset="0"/>
              </a:rPr>
              <a:t>		</a:t>
            </a:r>
            <a:r>
              <a:rPr lang="en-US" sz="2000" b="1" smtClean="0">
                <a:solidFill>
                  <a:srgbClr val="FF0000"/>
                </a:solidFill>
                <a:latin typeface="Arial" charset="0"/>
              </a:rPr>
              <a:t>Revenue – Expenses = Profit (or Loss)</a:t>
            </a:r>
          </a:p>
          <a:p>
            <a:pPr marL="446088" lvl="1" indent="-266700" eaLnBrk="1" hangingPunct="1">
              <a:lnSpc>
                <a:spcPct val="80000"/>
              </a:lnSpc>
              <a:spcBef>
                <a:spcPct val="0"/>
              </a:spcBef>
              <a:buFontTx/>
              <a:buNone/>
              <a:tabLst>
                <a:tab pos="1260475" algn="l"/>
              </a:tabLst>
            </a:pPr>
            <a:endParaRPr lang="en-US" sz="2000" b="1" smtClean="0">
              <a:solidFill>
                <a:srgbClr val="FF0000"/>
              </a:solidFill>
              <a:latin typeface="Arial" charset="0"/>
            </a:endParaRPr>
          </a:p>
          <a:p>
            <a:pPr indent="0" eaLnBrk="1" hangingPunct="1">
              <a:lnSpc>
                <a:spcPct val="80000"/>
              </a:lnSpc>
              <a:spcBef>
                <a:spcPct val="0"/>
              </a:spcBef>
              <a:tabLst>
                <a:tab pos="1260475" algn="l"/>
              </a:tabLst>
            </a:pPr>
            <a:endParaRPr lang="en-CA" sz="2000" smtClean="0">
              <a:latin typeface="Arial" charset="0"/>
            </a:endParaRPr>
          </a:p>
        </p:txBody>
      </p:sp>
      <p:sp>
        <p:nvSpPr>
          <p:cNvPr id="4098" name="Slide Number Placeholder 5"/>
          <p:cNvSpPr>
            <a:spLocks noGrp="1"/>
          </p:cNvSpPr>
          <p:nvPr>
            <p:ph type="sldNum" sz="quarter" idx="12"/>
          </p:nvPr>
        </p:nvSpPr>
        <p:spPr/>
        <p:txBody>
          <a:bodyPr/>
          <a:lstStyle/>
          <a:p>
            <a:pPr>
              <a:defRPr/>
            </a:pPr>
            <a:fld id="{5956585A-C3F7-4DB9-90FD-244A212B2281}" type="slidenum">
              <a:rPr lang="en-CA"/>
              <a:pPr>
                <a:defRPr/>
              </a:pPr>
              <a:t>2</a:t>
            </a:fld>
            <a:endParaRPr lang="en-CA"/>
          </a:p>
        </p:txBody>
      </p:sp>
      <p:pic>
        <p:nvPicPr>
          <p:cNvPr id="5125" name="Picture 4" descr="IMG_2420"/>
          <p:cNvPicPr>
            <a:picLocks noChangeAspect="1" noChangeArrowheads="1"/>
          </p:cNvPicPr>
          <p:nvPr/>
        </p:nvPicPr>
        <p:blipFill>
          <a:blip r:embed="rId3" cstate="print"/>
          <a:srcRect l="14568" t="18045" b="8333"/>
          <a:stretch>
            <a:fillRect/>
          </a:stretch>
        </p:blipFill>
        <p:spPr bwMode="auto">
          <a:xfrm>
            <a:off x="6156325" y="260350"/>
            <a:ext cx="2574925" cy="1663700"/>
          </a:xfrm>
          <a:prstGeom prst="rect">
            <a:avLst/>
          </a:prstGeom>
          <a:noFill/>
          <a:ln w="57150">
            <a:solidFill>
              <a:srgbClr val="80808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dissolve">
                                      <p:cBhvr>
                                        <p:cTn id="12" dur="500"/>
                                        <p:tgtEl>
                                          <p:spTgt spid="4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animEffect transition="in" filter="dissolve">
                                      <p:cBhvr>
                                        <p:cTn id="17" dur="500"/>
                                        <p:tgtEl>
                                          <p:spTgt spid="410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0">
                                            <p:txEl>
                                              <p:pRg st="6" end="6"/>
                                            </p:txEl>
                                          </p:spTgt>
                                        </p:tgtEl>
                                        <p:attrNameLst>
                                          <p:attrName>style.visibility</p:attrName>
                                        </p:attrNameLst>
                                      </p:cBhvr>
                                      <p:to>
                                        <p:strVal val="visible"/>
                                      </p:to>
                                    </p:set>
                                    <p:animEffect transition="in" filter="dissolve">
                                      <p:cBhvr>
                                        <p:cTn id="22" dur="500"/>
                                        <p:tgtEl>
                                          <p:spTgt spid="410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xEl>
                                              <p:pRg st="8" end="8"/>
                                            </p:txEl>
                                          </p:spTgt>
                                        </p:tgtEl>
                                        <p:attrNameLst>
                                          <p:attrName>style.visibility</p:attrName>
                                        </p:attrNameLst>
                                      </p:cBhvr>
                                      <p:to>
                                        <p:strVal val="visible"/>
                                      </p:to>
                                    </p:set>
                                    <p:animEffect transition="in" filter="dissolve">
                                      <p:cBhvr>
                                        <p:cTn id="27" dur="500"/>
                                        <p:tgtEl>
                                          <p:spTgt spid="410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0">
                                            <p:txEl>
                                              <p:pRg st="10" end="10"/>
                                            </p:txEl>
                                          </p:spTgt>
                                        </p:tgtEl>
                                        <p:attrNameLst>
                                          <p:attrName>style.visibility</p:attrName>
                                        </p:attrNameLst>
                                      </p:cBhvr>
                                      <p:to>
                                        <p:strVal val="visible"/>
                                      </p:to>
                                    </p:set>
                                    <p:animEffect transition="in" filter="dissolve">
                                      <p:cBhvr>
                                        <p:cTn id="32"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3048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Starting a Business</a:t>
            </a:r>
            <a:endParaRPr lang="en-CA" sz="3200">
              <a:solidFill>
                <a:schemeClr val="accent2"/>
              </a:solidFill>
              <a:latin typeface="Arial" charset="0"/>
            </a:endParaRPr>
          </a:p>
        </p:txBody>
      </p:sp>
      <p:sp>
        <p:nvSpPr>
          <p:cNvPr id="23555" name="Rectangle 3"/>
          <p:cNvSpPr>
            <a:spLocks noGrp="1" noChangeArrowheads="1"/>
          </p:cNvSpPr>
          <p:nvPr>
            <p:ph idx="1"/>
          </p:nvPr>
        </p:nvSpPr>
        <p:spPr>
          <a:xfrm>
            <a:off x="395288" y="1916113"/>
            <a:ext cx="7772400" cy="4343400"/>
          </a:xfrm>
        </p:spPr>
        <p:txBody>
          <a:bodyPr/>
          <a:lstStyle/>
          <a:p>
            <a:pPr indent="0" eaLnBrk="1" hangingPunct="1">
              <a:lnSpc>
                <a:spcPct val="80000"/>
              </a:lnSpc>
              <a:spcBef>
                <a:spcPct val="0"/>
              </a:spcBef>
              <a:buFontTx/>
              <a:buNone/>
            </a:pPr>
            <a:r>
              <a:rPr lang="en-US" sz="2000" b="1" smtClean="0">
                <a:solidFill>
                  <a:srgbClr val="0000FF"/>
                </a:solidFill>
                <a:latin typeface="Arial" charset="0"/>
              </a:rPr>
              <a:t>Attracting Consumer Interest </a:t>
            </a:r>
          </a:p>
          <a:p>
            <a:pPr indent="0" eaLnBrk="1" hangingPunct="1">
              <a:lnSpc>
                <a:spcPct val="80000"/>
              </a:lnSpc>
              <a:spcBef>
                <a:spcPct val="0"/>
              </a:spcBef>
              <a:buFontTx/>
              <a:buNone/>
            </a:pPr>
            <a:r>
              <a:rPr lang="en-US" sz="2000" smtClean="0">
                <a:latin typeface="Arial" charset="0"/>
              </a:rPr>
              <a:t>Businesses compete for consumers. Here are</a:t>
            </a:r>
          </a:p>
          <a:p>
            <a:pPr indent="0" eaLnBrk="1" hangingPunct="1">
              <a:lnSpc>
                <a:spcPct val="80000"/>
              </a:lnSpc>
              <a:spcBef>
                <a:spcPct val="0"/>
              </a:spcBef>
              <a:buFontTx/>
              <a:buNone/>
            </a:pPr>
            <a:r>
              <a:rPr lang="en-US" sz="2000" smtClean="0">
                <a:latin typeface="Arial" charset="0"/>
              </a:rPr>
              <a:t>a few </a:t>
            </a:r>
            <a:r>
              <a:rPr lang="en-US" sz="2000" b="1" smtClean="0">
                <a:latin typeface="Arial" charset="0"/>
              </a:rPr>
              <a:t>strategies</a:t>
            </a:r>
            <a:r>
              <a:rPr lang="en-US" sz="2000" smtClean="0">
                <a:latin typeface="Arial" charset="0"/>
              </a:rPr>
              <a:t> that businesses use to help</a:t>
            </a:r>
          </a:p>
          <a:p>
            <a:pPr indent="0" eaLnBrk="1" hangingPunct="1">
              <a:lnSpc>
                <a:spcPct val="80000"/>
              </a:lnSpc>
              <a:spcBef>
                <a:spcPct val="0"/>
              </a:spcBef>
              <a:buFontTx/>
              <a:buNone/>
            </a:pPr>
            <a:r>
              <a:rPr lang="en-US" sz="2000" smtClean="0">
                <a:latin typeface="Arial" charset="0"/>
              </a:rPr>
              <a:t>attract buyers to try a product or service.</a:t>
            </a:r>
          </a:p>
          <a:p>
            <a:pPr indent="0" eaLnBrk="1" hangingPunct="1">
              <a:lnSpc>
                <a:spcPct val="80000"/>
              </a:lnSpc>
              <a:spcBef>
                <a:spcPct val="0"/>
              </a:spcBef>
              <a:buFontTx/>
              <a:buNone/>
            </a:pPr>
            <a:r>
              <a:rPr lang="en-US" sz="2000" smtClean="0">
                <a:latin typeface="Arial" charset="0"/>
              </a:rPr>
              <a:t> </a:t>
            </a:r>
          </a:p>
          <a:p>
            <a:pPr marL="446088" lvl="1" indent="-266700" eaLnBrk="1" hangingPunct="1">
              <a:lnSpc>
                <a:spcPct val="80000"/>
              </a:lnSpc>
              <a:spcBef>
                <a:spcPct val="0"/>
              </a:spcBef>
              <a:buFontTx/>
              <a:buChar char="•"/>
            </a:pPr>
            <a:r>
              <a:rPr lang="en-US" sz="1800" smtClean="0">
                <a:latin typeface="Arial" charset="0"/>
              </a:rPr>
              <a:t> </a:t>
            </a:r>
            <a:r>
              <a:rPr lang="en-US" sz="2000" smtClean="0">
                <a:latin typeface="Arial" charset="0"/>
              </a:rPr>
              <a:t>Create something new and/or improve it.</a:t>
            </a:r>
          </a:p>
          <a:p>
            <a:pPr marL="446088" lvl="1" indent="-266700" eaLnBrk="1" hangingPunct="1">
              <a:lnSpc>
                <a:spcPct val="80000"/>
              </a:lnSpc>
              <a:spcBef>
                <a:spcPct val="0"/>
              </a:spcBef>
              <a:buFontTx/>
              <a:buChar char="•"/>
            </a:pPr>
            <a:r>
              <a:rPr lang="en-US" sz="2000" smtClean="0">
                <a:latin typeface="Arial" charset="0"/>
              </a:rPr>
              <a:t> Promote the latest trends.</a:t>
            </a:r>
          </a:p>
          <a:p>
            <a:pPr marL="446088" lvl="1" indent="-266700" eaLnBrk="1" hangingPunct="1">
              <a:lnSpc>
                <a:spcPct val="80000"/>
              </a:lnSpc>
              <a:spcBef>
                <a:spcPct val="0"/>
              </a:spcBef>
              <a:buFontTx/>
              <a:buChar char="•"/>
            </a:pPr>
            <a:r>
              <a:rPr lang="en-US" sz="2000" smtClean="0">
                <a:latin typeface="Arial" charset="0"/>
              </a:rPr>
              <a:t> Compete with similar businesses.</a:t>
            </a:r>
          </a:p>
          <a:p>
            <a:pPr indent="0" eaLnBrk="1" hangingPunct="1">
              <a:lnSpc>
                <a:spcPct val="80000"/>
              </a:lnSpc>
              <a:spcBef>
                <a:spcPct val="0"/>
              </a:spcBef>
            </a:pPr>
            <a:endParaRPr lang="en-US" sz="2000" smtClean="0">
              <a:latin typeface="Arial" charset="0"/>
            </a:endParaRPr>
          </a:p>
          <a:p>
            <a:pPr indent="0" eaLnBrk="1" hangingPunct="1">
              <a:lnSpc>
                <a:spcPct val="80000"/>
              </a:lnSpc>
              <a:spcBef>
                <a:spcPct val="0"/>
              </a:spcBef>
              <a:buFontTx/>
              <a:buNone/>
            </a:pPr>
            <a:r>
              <a:rPr lang="en-US" sz="2000" b="1" smtClean="0">
                <a:solidFill>
                  <a:srgbClr val="0000FF"/>
                </a:solidFill>
                <a:latin typeface="Arial" charset="0"/>
              </a:rPr>
              <a:t>Making Good Business Decisions</a:t>
            </a:r>
          </a:p>
          <a:p>
            <a:pPr indent="0" eaLnBrk="1" hangingPunct="1">
              <a:lnSpc>
                <a:spcPct val="80000"/>
              </a:lnSpc>
              <a:spcBef>
                <a:spcPct val="0"/>
              </a:spcBef>
              <a:buFontTx/>
              <a:buNone/>
            </a:pPr>
            <a:r>
              <a:rPr lang="en-US" sz="2000" smtClean="0">
                <a:latin typeface="Arial" charset="0"/>
              </a:rPr>
              <a:t>Entrepreneurs face many decisions on a daily basis. Even deciding how much </a:t>
            </a:r>
            <a:r>
              <a:rPr lang="en-US" sz="2000" b="1" smtClean="0">
                <a:latin typeface="Arial" charset="0"/>
              </a:rPr>
              <a:t>inventory</a:t>
            </a:r>
            <a:r>
              <a:rPr lang="en-US" sz="2000" smtClean="0">
                <a:latin typeface="Arial" charset="0"/>
              </a:rPr>
              <a:t> or stock (i.e., the quantity of goods and materials to keep on hand) must be considered carefully because of the financial resources available.</a:t>
            </a:r>
          </a:p>
          <a:p>
            <a:pPr indent="0" eaLnBrk="1" hangingPunct="1">
              <a:lnSpc>
                <a:spcPct val="80000"/>
              </a:lnSpc>
              <a:spcBef>
                <a:spcPct val="0"/>
              </a:spcBef>
              <a:buFontTx/>
              <a:buNone/>
            </a:pPr>
            <a:endParaRPr lang="en-CA" sz="2000" smtClean="0">
              <a:latin typeface="Arial" charset="0"/>
            </a:endParaRPr>
          </a:p>
        </p:txBody>
      </p:sp>
      <p:sp>
        <p:nvSpPr>
          <p:cNvPr id="13314" name="Slide Number Placeholder 5"/>
          <p:cNvSpPr>
            <a:spLocks noGrp="1"/>
          </p:cNvSpPr>
          <p:nvPr>
            <p:ph type="sldNum" sz="quarter" idx="12"/>
          </p:nvPr>
        </p:nvSpPr>
        <p:spPr/>
        <p:txBody>
          <a:bodyPr/>
          <a:lstStyle/>
          <a:p>
            <a:pPr>
              <a:defRPr/>
            </a:pPr>
            <a:fld id="{097EC155-0AA3-42B1-B6FD-4DEA457409B9}" type="slidenum">
              <a:rPr lang="en-CA"/>
              <a:pPr>
                <a:defRPr/>
              </a:pPr>
              <a:t>20</a:t>
            </a:fld>
            <a:endParaRPr lang="en-CA"/>
          </a:p>
        </p:txBody>
      </p:sp>
      <p:pic>
        <p:nvPicPr>
          <p:cNvPr id="23557" name="Picture 4" descr="IMG_2487"/>
          <p:cNvPicPr>
            <a:picLocks noChangeAspect="1" noChangeArrowheads="1"/>
          </p:cNvPicPr>
          <p:nvPr/>
        </p:nvPicPr>
        <p:blipFill>
          <a:blip r:embed="rId3" cstate="print"/>
          <a:srcRect/>
          <a:stretch>
            <a:fillRect/>
          </a:stretch>
        </p:blipFill>
        <p:spPr bwMode="auto">
          <a:xfrm>
            <a:off x="6443663" y="692150"/>
            <a:ext cx="2052637" cy="2736850"/>
          </a:xfrm>
          <a:prstGeom prst="rect">
            <a:avLst/>
          </a:prstGeom>
          <a:noFill/>
          <a:ln w="57150">
            <a:solidFill>
              <a:srgbClr val="FFFF99"/>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228600" y="3048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Starting a Business</a:t>
            </a:r>
            <a:endParaRPr lang="en-CA" sz="3200">
              <a:solidFill>
                <a:schemeClr val="accent2"/>
              </a:solidFill>
              <a:latin typeface="Arial" charset="0"/>
            </a:endParaRPr>
          </a:p>
        </p:txBody>
      </p:sp>
      <p:sp>
        <p:nvSpPr>
          <p:cNvPr id="2" name="Rectangle 3"/>
          <p:cNvSpPr>
            <a:spLocks noGrp="1" noChangeArrowheads="1"/>
          </p:cNvSpPr>
          <p:nvPr>
            <p:ph idx="1"/>
          </p:nvPr>
        </p:nvSpPr>
        <p:spPr>
          <a:xfrm>
            <a:off x="533400" y="2438400"/>
            <a:ext cx="7772400" cy="4419600"/>
          </a:xfrm>
        </p:spPr>
        <p:txBody>
          <a:bodyPr/>
          <a:lstStyle/>
          <a:p>
            <a:pPr eaLnBrk="1" hangingPunct="1">
              <a:spcBef>
                <a:spcPct val="0"/>
              </a:spcBef>
              <a:buFontTx/>
              <a:buNone/>
            </a:pPr>
            <a:endParaRPr lang="en-US" b="1" smtClean="0">
              <a:latin typeface="Arial" charset="0"/>
            </a:endParaRPr>
          </a:p>
          <a:p>
            <a:pPr eaLnBrk="1" hangingPunct="1">
              <a:spcBef>
                <a:spcPct val="0"/>
              </a:spcBef>
              <a:buFontTx/>
              <a:buNone/>
            </a:pPr>
            <a:endParaRPr lang="en-CA" sz="2400" smtClean="0">
              <a:latin typeface="Arial" charset="0"/>
            </a:endParaRPr>
          </a:p>
        </p:txBody>
      </p:sp>
      <p:sp>
        <p:nvSpPr>
          <p:cNvPr id="1027" name="Slide Number Placeholder 5"/>
          <p:cNvSpPr>
            <a:spLocks noGrp="1"/>
          </p:cNvSpPr>
          <p:nvPr>
            <p:ph type="sldNum" sz="quarter" idx="12"/>
          </p:nvPr>
        </p:nvSpPr>
        <p:spPr/>
        <p:txBody>
          <a:bodyPr/>
          <a:lstStyle/>
          <a:p>
            <a:pPr>
              <a:defRPr/>
            </a:pPr>
            <a:fld id="{6296D11F-B8EC-4830-9127-FD4BA91C1585}" type="slidenum">
              <a:rPr lang="en-CA"/>
              <a:pPr>
                <a:defRPr/>
              </a:pPr>
              <a:t>21</a:t>
            </a:fld>
            <a:endParaRPr lang="en-CA"/>
          </a:p>
        </p:txBody>
      </p:sp>
      <p:sp>
        <p:nvSpPr>
          <p:cNvPr id="1030" name="Text Box 4"/>
          <p:cNvSpPr txBox="1">
            <a:spLocks noChangeArrowheads="1"/>
          </p:cNvSpPr>
          <p:nvPr/>
        </p:nvSpPr>
        <p:spPr bwMode="auto">
          <a:xfrm>
            <a:off x="762000" y="2590800"/>
            <a:ext cx="7543800" cy="457200"/>
          </a:xfrm>
          <a:prstGeom prst="rect">
            <a:avLst/>
          </a:prstGeom>
          <a:noFill/>
          <a:ln w="9525">
            <a:noFill/>
            <a:miter lim="800000"/>
            <a:headEnd/>
            <a:tailEnd/>
          </a:ln>
        </p:spPr>
        <p:txBody>
          <a:bodyPr>
            <a:spAutoFit/>
          </a:bodyPr>
          <a:lstStyle/>
          <a:p>
            <a:pPr>
              <a:spcBef>
                <a:spcPct val="50000"/>
              </a:spcBef>
            </a:pPr>
            <a:endParaRPr lang="en-US"/>
          </a:p>
        </p:txBody>
      </p:sp>
      <p:sp>
        <p:nvSpPr>
          <p:cNvPr id="1031" name="Text Box 6"/>
          <p:cNvSpPr txBox="1">
            <a:spLocks noChangeArrowheads="1"/>
          </p:cNvSpPr>
          <p:nvPr/>
        </p:nvSpPr>
        <p:spPr bwMode="auto">
          <a:xfrm>
            <a:off x="4343400" y="1524000"/>
            <a:ext cx="4038600" cy="457200"/>
          </a:xfrm>
          <a:prstGeom prst="rect">
            <a:avLst/>
          </a:prstGeom>
          <a:noFill/>
          <a:ln w="9525">
            <a:noFill/>
            <a:miter lim="800000"/>
            <a:headEnd/>
            <a:tailEnd/>
          </a:ln>
        </p:spPr>
        <p:txBody>
          <a:bodyPr>
            <a:spAutoFit/>
          </a:bodyPr>
          <a:lstStyle/>
          <a:p>
            <a:pPr>
              <a:spcBef>
                <a:spcPct val="50000"/>
              </a:spcBef>
            </a:pPr>
            <a:r>
              <a:rPr lang="en-US" b="1">
                <a:latin typeface="Arial" charset="0"/>
              </a:rPr>
              <a:t>Decision-Making Process</a:t>
            </a:r>
            <a:endParaRPr lang="en-CA" b="1">
              <a:latin typeface="Arial" charset="0"/>
            </a:endParaRPr>
          </a:p>
        </p:txBody>
      </p:sp>
      <p:sp>
        <p:nvSpPr>
          <p:cNvPr id="1032" name="Rectangle 8"/>
          <p:cNvSpPr>
            <a:spLocks noChangeArrowheads="1"/>
          </p:cNvSpPr>
          <p:nvPr/>
        </p:nvSpPr>
        <p:spPr bwMode="auto">
          <a:xfrm>
            <a:off x="1843088" y="1966913"/>
            <a:ext cx="9144000" cy="0"/>
          </a:xfrm>
          <a:prstGeom prst="rect">
            <a:avLst/>
          </a:prstGeom>
          <a:noFill/>
          <a:ln w="9525">
            <a:noFill/>
            <a:miter lim="800000"/>
            <a:headEnd/>
            <a:tailEnd/>
          </a:ln>
        </p:spPr>
        <p:txBody>
          <a:bodyPr>
            <a:spAutoFit/>
          </a:bodyPr>
          <a:lstStyle/>
          <a:p>
            <a:endParaRPr lang="en-US"/>
          </a:p>
        </p:txBody>
      </p:sp>
      <p:graphicFrame>
        <p:nvGraphicFramePr>
          <p:cNvPr id="1026" name="Object 1024"/>
          <p:cNvGraphicFramePr>
            <a:graphicFrameLocks noChangeAspect="1"/>
          </p:cNvGraphicFramePr>
          <p:nvPr/>
        </p:nvGraphicFramePr>
        <p:xfrm>
          <a:off x="684213" y="2205038"/>
          <a:ext cx="7620000" cy="4081462"/>
        </p:xfrm>
        <a:graphic>
          <a:graphicData uri="http://schemas.openxmlformats.org/presentationml/2006/ole">
            <p:oleObj spid="_x0000_s1026" name="Bitmap Image" r:id="rId4" imgW="5458587" imgH="2924583" progId="Paint.Picture">
              <p:embed/>
            </p:oleObj>
          </a:graphicData>
        </a:graphic>
      </p:graphicFrame>
      <p:pic>
        <p:nvPicPr>
          <p:cNvPr id="1033" name="Picture 9" descr="IMG_2521"/>
          <p:cNvPicPr>
            <a:picLocks noChangeAspect="1" noChangeArrowheads="1"/>
          </p:cNvPicPr>
          <p:nvPr/>
        </p:nvPicPr>
        <p:blipFill>
          <a:blip r:embed="rId5" cstate="print"/>
          <a:srcRect l="25000" t="37534" r="8318"/>
          <a:stretch>
            <a:fillRect/>
          </a:stretch>
        </p:blipFill>
        <p:spPr bwMode="auto">
          <a:xfrm>
            <a:off x="609600" y="1828800"/>
            <a:ext cx="2819400" cy="1981200"/>
          </a:xfrm>
          <a:prstGeom prst="rect">
            <a:avLst/>
          </a:prstGeom>
          <a:noFill/>
          <a:ln w="57150">
            <a:solidFill>
              <a:srgbClr val="FF0000"/>
            </a:solidFill>
            <a:miter lim="800000"/>
            <a:headEnd/>
            <a:tailEnd/>
          </a:ln>
        </p:spPr>
      </p:pic>
      <p:sp>
        <p:nvSpPr>
          <p:cNvPr id="1034" name="Text Box 11"/>
          <p:cNvSpPr txBox="1">
            <a:spLocks noChangeArrowheads="1"/>
          </p:cNvSpPr>
          <p:nvPr/>
        </p:nvSpPr>
        <p:spPr bwMode="auto">
          <a:xfrm>
            <a:off x="3759200" y="4960938"/>
            <a:ext cx="184150" cy="45720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CA" smtClean="0"/>
              <a:t>Ethical, Legal, Moral Considerations</a:t>
            </a:r>
            <a:endParaRPr lang="en-CA"/>
          </a:p>
        </p:txBody>
      </p:sp>
      <p:sp>
        <p:nvSpPr>
          <p:cNvPr id="24579" name="Content Placeholder 2"/>
          <p:cNvSpPr>
            <a:spLocks noGrp="1"/>
          </p:cNvSpPr>
          <p:nvPr>
            <p:ph idx="1"/>
          </p:nvPr>
        </p:nvSpPr>
        <p:spPr/>
        <p:txBody>
          <a:bodyPr/>
          <a:lstStyle/>
          <a:p>
            <a:r>
              <a:rPr lang="en-CA" b="1" u="sng" smtClean="0"/>
              <a:t>Topic: </a:t>
            </a:r>
            <a:r>
              <a:rPr lang="en-CA" b="1" smtClean="0"/>
              <a:t> Should it be legal to sell lemon-flavoured drinks laced with nicotine in a corner store?</a:t>
            </a:r>
          </a:p>
          <a:p>
            <a:endParaRPr lang="en-CA" b="1" smtClean="0"/>
          </a:p>
          <a:p>
            <a:r>
              <a:rPr lang="en-CA" b="1" smtClean="0">
                <a:hlinkClick r:id="rId2"/>
              </a:rPr>
              <a:t>Nic lite News C-store</a:t>
            </a:r>
            <a:endParaRPr lang="en-CA" smtClean="0"/>
          </a:p>
          <a:p>
            <a:endParaRPr lang="en-CA" smtClean="0"/>
          </a:p>
        </p:txBody>
      </p:sp>
      <p:sp>
        <p:nvSpPr>
          <p:cNvPr id="4" name="Slide Number Placeholder 3"/>
          <p:cNvSpPr>
            <a:spLocks noGrp="1"/>
          </p:cNvSpPr>
          <p:nvPr>
            <p:ph type="sldNum" sz="quarter" idx="12"/>
          </p:nvPr>
        </p:nvSpPr>
        <p:spPr/>
        <p:txBody>
          <a:bodyPr/>
          <a:lstStyle/>
          <a:p>
            <a:pPr>
              <a:defRPr/>
            </a:pPr>
            <a:fld id="{DBB31331-E58C-4718-96D4-922DCB48C6C7}" type="slidenum">
              <a:rPr lang="en-CA" smtClean="0"/>
              <a:pPr>
                <a:defRPr/>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endParaRPr lang="en-CA"/>
          </a:p>
        </p:txBody>
      </p:sp>
      <p:pic>
        <p:nvPicPr>
          <p:cNvPr id="25604" name="Picture 2"/>
          <p:cNvPicPr>
            <a:picLocks noChangeAspect="1" noChangeArrowheads="1"/>
          </p:cNvPicPr>
          <p:nvPr/>
        </p:nvPicPr>
        <p:blipFill>
          <a:blip r:embed="rId7" cstate="print"/>
          <a:srcRect/>
          <a:stretch>
            <a:fillRect/>
          </a:stretch>
        </p:blipFill>
        <p:spPr bwMode="auto">
          <a:xfrm>
            <a:off x="3429000" y="1676400"/>
            <a:ext cx="5486400" cy="4686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marL="273050"/>
            <a:endParaRPr lang="en-CA" smtClean="0"/>
          </a:p>
          <a:p>
            <a:pPr marL="273050"/>
            <a:endParaRPr lang="en-CA" smtClean="0"/>
          </a:p>
          <a:p>
            <a:pPr marL="273050"/>
            <a:r>
              <a:rPr lang="en-CA" smtClean="0"/>
              <a:t>Economic Systems (the way people meet their needs and wants):</a:t>
            </a:r>
          </a:p>
          <a:p>
            <a:pPr marL="547688" lvl="1" indent="-182563"/>
            <a:r>
              <a:rPr lang="en-CA" smtClean="0"/>
              <a:t>Subsistence</a:t>
            </a:r>
          </a:p>
          <a:p>
            <a:pPr marL="547688" lvl="1" indent="-182563"/>
            <a:r>
              <a:rPr lang="en-CA" smtClean="0"/>
              <a:t>Barter </a:t>
            </a:r>
          </a:p>
          <a:p>
            <a:pPr marL="547688" lvl="1" indent="-182563"/>
            <a:r>
              <a:rPr lang="en-CA" smtClean="0"/>
              <a:t>Market economies</a:t>
            </a:r>
          </a:p>
          <a:p>
            <a:pPr marL="547688" lvl="1" indent="-182563"/>
            <a:endParaRPr lang="en-CA" smtClean="0"/>
          </a:p>
          <a:p>
            <a:pPr marL="547688" lvl="1" indent="-182563"/>
            <a:endParaRPr lang="en-CA" smtClean="0"/>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smtClean="0"/>
              <a:t> </a:t>
            </a:r>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marL="273050"/>
            <a:r>
              <a:rPr lang="en-CA" smtClean="0"/>
              <a:t>Subsistence Economy</a:t>
            </a:r>
          </a:p>
          <a:p>
            <a:pPr marL="273050"/>
            <a:endParaRPr lang="en-CA" smtClean="0"/>
          </a:p>
          <a:p>
            <a:pPr marL="547688" lvl="1" indent="-182563"/>
            <a:r>
              <a:rPr lang="en-CA" smtClean="0"/>
              <a:t>an economy which is not based on money</a:t>
            </a:r>
          </a:p>
          <a:p>
            <a:pPr marL="547688" lvl="1" indent="-182563"/>
            <a:endParaRPr lang="en-CA" smtClean="0"/>
          </a:p>
          <a:p>
            <a:pPr marL="547688" lvl="1" indent="-182563"/>
            <a:r>
              <a:rPr lang="en-CA" smtClean="0"/>
              <a:t>in which buying and selling are absent; and </a:t>
            </a:r>
          </a:p>
          <a:p>
            <a:pPr marL="547688" lvl="1" indent="-182563"/>
            <a:endParaRPr lang="en-CA" smtClean="0"/>
          </a:p>
          <a:p>
            <a:pPr marL="547688" lvl="1" indent="-182563"/>
            <a:r>
              <a:rPr lang="en-CA" smtClean="0"/>
              <a:t>which commonly provides a minimal standard of living</a:t>
            </a:r>
          </a:p>
          <a:p>
            <a:pPr marL="547688" lvl="1" indent="-182563"/>
            <a:endParaRPr lang="en-CA" smtClean="0"/>
          </a:p>
          <a:p>
            <a:pPr marL="547688" lvl="1" indent="-182563"/>
            <a:r>
              <a:rPr lang="en-CA" smtClean="0"/>
              <a:t>People provide their own needs and wants through physical means (catch/grow their own food, build their own shelter, etc)</a:t>
            </a:r>
          </a:p>
          <a:p>
            <a:pPr marL="547688" lvl="1" indent="-182563"/>
            <a:endParaRPr lang="en-CA" smtClean="0"/>
          </a:p>
          <a:p>
            <a:pPr marL="547688" lvl="1" indent="-182563"/>
            <a:r>
              <a:rPr lang="en-CA" smtClean="0"/>
              <a:t>Typically only found in </a:t>
            </a:r>
            <a:r>
              <a:rPr lang="en-CA" i="1" smtClean="0"/>
              <a:t>very</a:t>
            </a:r>
            <a:r>
              <a:rPr lang="en-CA" smtClean="0"/>
              <a:t> isolated regions  as well as in your history books</a:t>
            </a:r>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273050"/>
            <a:r>
              <a:rPr lang="en-CA" smtClean="0"/>
              <a:t>Advantages of a substance economy:</a:t>
            </a:r>
          </a:p>
          <a:p>
            <a:pPr marL="547688" lvl="1" indent="-182563"/>
            <a:endParaRPr lang="en-CA" smtClean="0"/>
          </a:p>
          <a:p>
            <a:pPr marL="547688" lvl="1" indent="-182563"/>
            <a:r>
              <a:rPr lang="en-CA" smtClean="0"/>
              <a:t>Your food can’t get any more organic!</a:t>
            </a:r>
          </a:p>
          <a:p>
            <a:pPr marL="547688" lvl="1" indent="-182563"/>
            <a:endParaRPr lang="en-CA" smtClean="0"/>
          </a:p>
          <a:p>
            <a:pPr marL="547688" lvl="1" indent="-182563"/>
            <a:r>
              <a:rPr lang="en-CA" smtClean="0"/>
              <a:t>Very sustainable – they consume only what they need; relying on the renewable nature of the world</a:t>
            </a:r>
          </a:p>
          <a:p>
            <a:pPr marL="547688" lvl="1" indent="-182563"/>
            <a:endParaRPr lang="en-CA" smtClean="0"/>
          </a:p>
          <a:p>
            <a:pPr marL="547688" lvl="1" indent="-182563"/>
            <a:r>
              <a:rPr lang="en-CA" smtClean="0"/>
              <a:t>Greed, while undoubtedly present, is minimalized</a:t>
            </a:r>
          </a:p>
          <a:p>
            <a:pPr marL="547688" lvl="1" indent="-182563"/>
            <a:endParaRPr lang="en-CA" smtClean="0"/>
          </a:p>
          <a:p>
            <a:pPr marL="547688" lvl="1" indent="-182563"/>
            <a:r>
              <a:rPr lang="en-CA" smtClean="0"/>
              <a:t>Can you think of any more?</a:t>
            </a:r>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marL="273050"/>
            <a:r>
              <a:rPr lang="en-CA" smtClean="0"/>
              <a:t>Limitations of a substance economy:</a:t>
            </a:r>
          </a:p>
          <a:p>
            <a:pPr marL="547688" lvl="1" indent="-182563"/>
            <a:endParaRPr lang="en-CA" smtClean="0"/>
          </a:p>
          <a:p>
            <a:pPr marL="547688" lvl="1" indent="-182563"/>
            <a:r>
              <a:rPr lang="en-CA" smtClean="0"/>
              <a:t>Very low standard of living</a:t>
            </a:r>
          </a:p>
          <a:p>
            <a:pPr marL="547688" lvl="1" indent="-182563"/>
            <a:endParaRPr lang="en-CA" smtClean="0"/>
          </a:p>
          <a:p>
            <a:pPr marL="547688" lvl="1" indent="-182563"/>
            <a:r>
              <a:rPr lang="en-CA" smtClean="0"/>
              <a:t>Would not produce many advances in technology (typically only tools that met only our needs and not our wants)</a:t>
            </a:r>
          </a:p>
          <a:p>
            <a:pPr marL="547688" lvl="1" indent="-182563"/>
            <a:endParaRPr lang="en-CA" smtClean="0"/>
          </a:p>
          <a:p>
            <a:pPr marL="547688" lvl="1" indent="-182563"/>
            <a:r>
              <a:rPr lang="en-CA" smtClean="0"/>
              <a:t>Very few wants would be met</a:t>
            </a:r>
          </a:p>
          <a:p>
            <a:pPr marL="547688" lvl="1" indent="-182563"/>
            <a:endParaRPr lang="en-CA" smtClean="0"/>
          </a:p>
          <a:p>
            <a:pPr marL="547688" lvl="1" indent="-182563"/>
            <a:r>
              <a:rPr lang="en-CA" smtClean="0"/>
              <a:t>Can you think of any more?</a:t>
            </a:r>
          </a:p>
          <a:p>
            <a:pPr marL="547688" lvl="1" indent="-182563"/>
            <a:endParaRPr lang="en-CA" smtClean="0"/>
          </a:p>
          <a:p>
            <a:pPr marL="547688" lvl="1" indent="-182563"/>
            <a:endParaRPr lang="en-CA" smtClean="0"/>
          </a:p>
          <a:p>
            <a:pPr marL="547688" lvl="1" indent="-182563"/>
            <a:endParaRPr lang="en-CA" smtClean="0"/>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274320" fontAlgn="auto">
              <a:spcAft>
                <a:spcPts val="0"/>
              </a:spcAft>
              <a:defRPr/>
            </a:pPr>
            <a:r>
              <a:rPr lang="en-CA" dirty="0" smtClean="0"/>
              <a:t>Barter Economy</a:t>
            </a:r>
          </a:p>
          <a:p>
            <a:pPr marL="548640" lvl="1" indent="-182880" fontAlgn="auto">
              <a:spcAft>
                <a:spcPts val="0"/>
              </a:spcAft>
              <a:defRPr/>
            </a:pPr>
            <a:r>
              <a:rPr lang="en-CA" dirty="0" smtClean="0"/>
              <a:t>A method in which goods and services are exchanged for other goods and services</a:t>
            </a:r>
          </a:p>
          <a:p>
            <a:pPr marL="548640" lvl="1" indent="-182880" fontAlgn="auto">
              <a:spcAft>
                <a:spcPts val="0"/>
              </a:spcAft>
              <a:defRPr/>
            </a:pPr>
            <a:endParaRPr lang="en-CA" dirty="0" smtClean="0"/>
          </a:p>
          <a:p>
            <a:pPr marL="548640" lvl="1" indent="-182880" fontAlgn="auto">
              <a:spcAft>
                <a:spcPts val="0"/>
              </a:spcAft>
              <a:defRPr/>
            </a:pPr>
            <a:r>
              <a:rPr lang="en-CA" dirty="0" smtClean="0"/>
              <a:t>In today’s world it is rarely the only system in any one society (usually have both a market place and bartering)</a:t>
            </a:r>
          </a:p>
          <a:p>
            <a:pPr marL="548640" lvl="1" indent="-182880" fontAlgn="auto">
              <a:spcAft>
                <a:spcPts val="0"/>
              </a:spcAft>
              <a:defRPr/>
            </a:pPr>
            <a:endParaRPr lang="en-CA" dirty="0" smtClean="0"/>
          </a:p>
          <a:p>
            <a:pPr marL="548640" lvl="1" indent="-182880" fontAlgn="auto">
              <a:spcAft>
                <a:spcPts val="0"/>
              </a:spcAft>
              <a:defRPr/>
            </a:pPr>
            <a:r>
              <a:rPr lang="en-CA" dirty="0" smtClean="0"/>
              <a:t>Think back to junior high social studies – merchants in NL! C’mon, think harder…</a:t>
            </a:r>
          </a:p>
          <a:p>
            <a:pPr marL="548640" lvl="1" indent="-182880" fontAlgn="auto">
              <a:spcAft>
                <a:spcPts val="0"/>
              </a:spcAft>
              <a:defRPr/>
            </a:pPr>
            <a:endParaRPr lang="en-CA" dirty="0" smtClean="0"/>
          </a:p>
          <a:p>
            <a:pPr marL="548640" lvl="1" indent="-182880" fontAlgn="auto">
              <a:spcAft>
                <a:spcPts val="0"/>
              </a:spcAft>
              <a:defRPr/>
            </a:pPr>
            <a:r>
              <a:rPr lang="en-CA" dirty="0" smtClean="0"/>
              <a:t>E.g</a:t>
            </a:r>
            <a:r>
              <a:rPr lang="en-CA" dirty="0"/>
              <a:t>. In Spain </a:t>
            </a:r>
            <a:r>
              <a:rPr lang="en-CA" dirty="0" smtClean="0"/>
              <a:t>there </a:t>
            </a:r>
            <a:r>
              <a:rPr lang="en-CA" dirty="0"/>
              <a:t>is a growing number of exchange markets</a:t>
            </a:r>
            <a:r>
              <a:rPr lang="en-CA" dirty="0" smtClean="0"/>
              <a:t>. </a:t>
            </a:r>
            <a:r>
              <a:rPr lang="en-CA" dirty="0"/>
              <a:t>These barter markets </a:t>
            </a:r>
            <a:r>
              <a:rPr lang="en-CA" dirty="0" smtClean="0"/>
              <a:t>work </a:t>
            </a:r>
            <a:r>
              <a:rPr lang="en-CA" dirty="0"/>
              <a:t>without money. Participants bring things they do not need and exchange them for the unwanted goods of another participant. Swapping among three parties often helps satisfy tastes when trying to get around the rule that money is not allowed</a:t>
            </a:r>
            <a:r>
              <a:rPr lang="en-CA" dirty="0" smtClean="0"/>
              <a:t>.</a:t>
            </a:r>
          </a:p>
          <a:p>
            <a:pPr marL="548640" lvl="1" indent="-182880" fontAlgn="auto">
              <a:spcAft>
                <a:spcPts val="0"/>
              </a:spcAft>
              <a:defRPr/>
            </a:pPr>
            <a:endParaRPr lang="en-CA" dirty="0"/>
          </a:p>
          <a:p>
            <a:pPr marL="548640" lvl="1" indent="-182880" fontAlgn="auto">
              <a:spcAft>
                <a:spcPts val="0"/>
              </a:spcAft>
              <a:defRPr/>
            </a:pPr>
            <a:r>
              <a:rPr lang="en-CA" dirty="0" smtClean="0"/>
              <a:t>Can you think of any local or regional shops that barter?</a:t>
            </a:r>
            <a:endParaRPr lang="en-CA" dirty="0"/>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marL="273050"/>
            <a:r>
              <a:rPr lang="en-CA" smtClean="0"/>
              <a:t>Advantages of Bartering Economy:</a:t>
            </a:r>
          </a:p>
          <a:p>
            <a:pPr marL="273050"/>
            <a:endParaRPr lang="en-CA" smtClean="0"/>
          </a:p>
          <a:p>
            <a:pPr marL="547688" lvl="1" indent="-182563"/>
            <a:r>
              <a:rPr lang="en-CA" smtClean="0"/>
              <a:t>Environmental impact – rather than disposing unwanted goods, many are reused</a:t>
            </a:r>
          </a:p>
          <a:p>
            <a:pPr marL="547688" lvl="1" indent="-182563"/>
            <a:endParaRPr lang="en-CA" smtClean="0"/>
          </a:p>
          <a:p>
            <a:pPr marL="547688" lvl="1" indent="-182563"/>
            <a:r>
              <a:rPr lang="en-CA" smtClean="0"/>
              <a:t>You don’t have to spend extra money</a:t>
            </a:r>
          </a:p>
          <a:p>
            <a:pPr marL="547688" lvl="1" indent="-182563"/>
            <a:endParaRPr lang="en-CA" smtClean="0"/>
          </a:p>
          <a:p>
            <a:pPr marL="547688" lvl="1" indent="-182563"/>
            <a:r>
              <a:rPr lang="en-CA" smtClean="0"/>
              <a:t>If you are not bartering for a profit, you do not have to pay income tax</a:t>
            </a:r>
          </a:p>
          <a:p>
            <a:pPr marL="547688" lvl="1" indent="-182563"/>
            <a:endParaRPr lang="en-CA" smtClean="0"/>
          </a:p>
          <a:p>
            <a:pPr marL="547688" lvl="1" indent="-182563"/>
            <a:r>
              <a:rPr lang="en-CA" smtClean="0"/>
              <a:t>Inflation has no affect</a:t>
            </a:r>
          </a:p>
          <a:p>
            <a:pPr marL="547688" lvl="1" indent="-182563"/>
            <a:endParaRPr lang="en-CA" smtClean="0"/>
          </a:p>
          <a:p>
            <a:pPr marL="547688" lvl="1" indent="-182563"/>
            <a:r>
              <a:rPr lang="en-CA" smtClean="0"/>
              <a:t>Can you think of any more? </a:t>
            </a:r>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 1.1 </a:t>
            </a:r>
            <a:r>
              <a:rPr sz="3200">
                <a:solidFill>
                  <a:schemeClr val="accent2"/>
                </a:solidFill>
                <a:latin typeface="Arial" charset="0"/>
              </a:rPr>
              <a:t>What Is a Business?</a:t>
            </a:r>
            <a:endParaRPr lang="en-CA" sz="3200">
              <a:solidFill>
                <a:schemeClr val="accent2"/>
              </a:solidFill>
              <a:latin typeface="Arial" charset="0"/>
            </a:endParaRPr>
          </a:p>
        </p:txBody>
      </p:sp>
      <p:sp>
        <p:nvSpPr>
          <p:cNvPr id="4100" name="Rectangle 3"/>
          <p:cNvSpPr>
            <a:spLocks noGrp="1" noChangeArrowheads="1"/>
          </p:cNvSpPr>
          <p:nvPr>
            <p:ph idx="1"/>
          </p:nvPr>
        </p:nvSpPr>
        <p:spPr/>
        <p:txBody>
          <a:bodyPr/>
          <a:lstStyle/>
          <a:p>
            <a:pPr marL="446088" lvl="1" indent="-266700" eaLnBrk="1" hangingPunct="1">
              <a:lnSpc>
                <a:spcPct val="80000"/>
              </a:lnSpc>
              <a:spcBef>
                <a:spcPct val="0"/>
              </a:spcBef>
              <a:buFontTx/>
              <a:buNone/>
              <a:tabLst>
                <a:tab pos="1260475" algn="l"/>
              </a:tabLst>
            </a:pPr>
            <a:r>
              <a:rPr lang="en-US" sz="1800" b="1" smtClean="0">
                <a:solidFill>
                  <a:srgbClr val="FF0000"/>
                </a:solidFill>
                <a:latin typeface="Arial" charset="0"/>
              </a:rPr>
              <a:t>		</a:t>
            </a:r>
            <a:endParaRPr lang="en-US" sz="2000" b="1" smtClean="0">
              <a:solidFill>
                <a:srgbClr val="FF0000"/>
              </a:solidFill>
              <a:latin typeface="Arial" charset="0"/>
            </a:endParaRPr>
          </a:p>
          <a:p>
            <a:pPr indent="0" eaLnBrk="1" hangingPunct="1">
              <a:lnSpc>
                <a:spcPct val="80000"/>
              </a:lnSpc>
              <a:spcBef>
                <a:spcPct val="0"/>
              </a:spcBef>
              <a:buFontTx/>
              <a:buNone/>
              <a:tabLst>
                <a:tab pos="1260475" algn="l"/>
              </a:tabLst>
            </a:pPr>
            <a:r>
              <a:rPr lang="en-US" sz="2000" smtClean="0">
                <a:latin typeface="Arial" charset="0"/>
              </a:rPr>
              <a:t>When a business makes a profit, it can</a:t>
            </a:r>
          </a:p>
          <a:p>
            <a:pPr indent="0" eaLnBrk="1" hangingPunct="1">
              <a:lnSpc>
                <a:spcPct val="80000"/>
              </a:lnSpc>
              <a:spcBef>
                <a:spcPct val="0"/>
              </a:spcBef>
              <a:buFontTx/>
              <a:buNone/>
              <a:tabLst>
                <a:tab pos="1260475" algn="l"/>
              </a:tabLst>
            </a:pPr>
            <a:endParaRPr lang="en-US" sz="2000" smtClean="0">
              <a:latin typeface="Arial" charset="0"/>
            </a:endParaRPr>
          </a:p>
          <a:p>
            <a:pPr marL="446088" lvl="1" indent="-266700" eaLnBrk="1" hangingPunct="1">
              <a:lnSpc>
                <a:spcPct val="80000"/>
              </a:lnSpc>
              <a:spcBef>
                <a:spcPct val="0"/>
              </a:spcBef>
              <a:buFontTx/>
              <a:buChar char="•"/>
              <a:tabLst>
                <a:tab pos="1260475" algn="l"/>
              </a:tabLst>
            </a:pPr>
            <a:r>
              <a:rPr lang="en-US" sz="2000" smtClean="0">
                <a:latin typeface="Arial" charset="0"/>
              </a:rPr>
              <a:t>reinvest money for expansion</a:t>
            </a:r>
          </a:p>
          <a:p>
            <a:pPr marL="446088" lvl="1" indent="-266700" eaLnBrk="1" hangingPunct="1">
              <a:lnSpc>
                <a:spcPct val="80000"/>
              </a:lnSpc>
              <a:spcBef>
                <a:spcPct val="0"/>
              </a:spcBef>
              <a:buFontTx/>
              <a:buChar char="•"/>
              <a:tabLst>
                <a:tab pos="1260475" algn="l"/>
              </a:tabLst>
            </a:pPr>
            <a:endParaRPr lang="en-US" sz="2000" smtClean="0">
              <a:latin typeface="Arial" charset="0"/>
            </a:endParaRPr>
          </a:p>
          <a:p>
            <a:pPr marL="446088" lvl="1" indent="-266700" eaLnBrk="1" hangingPunct="1">
              <a:lnSpc>
                <a:spcPct val="80000"/>
              </a:lnSpc>
              <a:spcBef>
                <a:spcPct val="0"/>
              </a:spcBef>
              <a:buFontTx/>
              <a:buChar char="•"/>
              <a:tabLst>
                <a:tab pos="1260475" algn="l"/>
              </a:tabLst>
            </a:pPr>
            <a:r>
              <a:rPr lang="en-US" sz="2000" smtClean="0">
                <a:latin typeface="Arial" charset="0"/>
              </a:rPr>
              <a:t>provide improved goods and services</a:t>
            </a:r>
          </a:p>
          <a:p>
            <a:pPr marL="446088" lvl="1" indent="-266700" eaLnBrk="1" hangingPunct="1">
              <a:lnSpc>
                <a:spcPct val="80000"/>
              </a:lnSpc>
              <a:spcBef>
                <a:spcPct val="0"/>
              </a:spcBef>
              <a:buFontTx/>
              <a:buChar char="•"/>
              <a:tabLst>
                <a:tab pos="1260475" algn="l"/>
              </a:tabLst>
            </a:pPr>
            <a:endParaRPr lang="en-US" sz="2000" smtClean="0">
              <a:latin typeface="Arial" charset="0"/>
            </a:endParaRPr>
          </a:p>
          <a:p>
            <a:pPr marL="446088" lvl="1" indent="-266700" eaLnBrk="1" hangingPunct="1">
              <a:lnSpc>
                <a:spcPct val="80000"/>
              </a:lnSpc>
              <a:spcBef>
                <a:spcPct val="0"/>
              </a:spcBef>
              <a:buFontTx/>
              <a:buChar char="•"/>
              <a:tabLst>
                <a:tab pos="1260475" algn="l"/>
              </a:tabLst>
            </a:pPr>
            <a:r>
              <a:rPr lang="en-US" sz="2000" smtClean="0">
                <a:latin typeface="Arial" charset="0"/>
              </a:rPr>
              <a:t>give the owner(s) funds to spend on personal needs or wants</a:t>
            </a:r>
          </a:p>
          <a:p>
            <a:pPr indent="0" eaLnBrk="1" hangingPunct="1">
              <a:lnSpc>
                <a:spcPct val="8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The business is considered </a:t>
            </a:r>
            <a:r>
              <a:rPr lang="en-US" sz="2000" b="1" smtClean="0">
                <a:latin typeface="Arial" charset="0"/>
              </a:rPr>
              <a:t>solvent</a:t>
            </a:r>
            <a:r>
              <a:rPr lang="en-US" sz="2000" smtClean="0">
                <a:latin typeface="Arial" charset="0"/>
              </a:rPr>
              <a:t> when debts are paid and financial obligations are met.</a:t>
            </a:r>
          </a:p>
          <a:p>
            <a:pPr indent="0" eaLnBrk="1" hangingPunct="1">
              <a:lnSpc>
                <a:spcPct val="80000"/>
              </a:lnSpc>
              <a:spcBef>
                <a:spcPct val="0"/>
              </a:spcBef>
              <a:tabLst>
                <a:tab pos="1260475" algn="l"/>
              </a:tabLst>
            </a:pPr>
            <a:endParaRPr lang="en-CA" sz="2000" smtClean="0">
              <a:latin typeface="Arial" charset="0"/>
            </a:endParaRPr>
          </a:p>
        </p:txBody>
      </p:sp>
      <p:sp>
        <p:nvSpPr>
          <p:cNvPr id="4098" name="Slide Number Placeholder 5"/>
          <p:cNvSpPr>
            <a:spLocks noGrp="1"/>
          </p:cNvSpPr>
          <p:nvPr>
            <p:ph type="sldNum" sz="quarter" idx="12"/>
          </p:nvPr>
        </p:nvSpPr>
        <p:spPr/>
        <p:txBody>
          <a:bodyPr/>
          <a:lstStyle/>
          <a:p>
            <a:pPr>
              <a:defRPr/>
            </a:pPr>
            <a:fld id="{A16660F9-7432-44F6-BF00-859CCAF4EADE}" type="slidenum">
              <a:rPr lang="en-CA"/>
              <a:pPr>
                <a:defRPr/>
              </a:pPr>
              <a:t>3</a:t>
            </a:fld>
            <a:endParaRPr lang="en-CA"/>
          </a:p>
        </p:txBody>
      </p:sp>
      <p:pic>
        <p:nvPicPr>
          <p:cNvPr id="6149" name="Picture 4" descr="IMG_2420"/>
          <p:cNvPicPr>
            <a:picLocks noChangeAspect="1" noChangeArrowheads="1"/>
          </p:cNvPicPr>
          <p:nvPr/>
        </p:nvPicPr>
        <p:blipFill>
          <a:blip r:embed="rId3" cstate="print"/>
          <a:srcRect l="14568" t="18045" b="8333"/>
          <a:stretch>
            <a:fillRect/>
          </a:stretch>
        </p:blipFill>
        <p:spPr bwMode="auto">
          <a:xfrm>
            <a:off x="6156325" y="260350"/>
            <a:ext cx="2574925" cy="1663700"/>
          </a:xfrm>
          <a:prstGeom prst="rect">
            <a:avLst/>
          </a:prstGeom>
          <a:noFill/>
          <a:ln w="57150">
            <a:solidFill>
              <a:srgbClr val="80808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dissolve">
                                      <p:cBhvr>
                                        <p:cTn id="7" dur="500"/>
                                        <p:tgtEl>
                                          <p:spTgt spid="41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dissolve">
                                      <p:cBhvr>
                                        <p:cTn id="12" dur="500"/>
                                        <p:tgtEl>
                                          <p:spTgt spid="410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5" end="5"/>
                                            </p:txEl>
                                          </p:spTgt>
                                        </p:tgtEl>
                                        <p:attrNameLst>
                                          <p:attrName>style.visibility</p:attrName>
                                        </p:attrNameLst>
                                      </p:cBhvr>
                                      <p:to>
                                        <p:strVal val="visible"/>
                                      </p:to>
                                    </p:set>
                                    <p:animEffect transition="in" filter="dissolve">
                                      <p:cBhvr>
                                        <p:cTn id="17" dur="500"/>
                                        <p:tgtEl>
                                          <p:spTgt spid="410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0">
                                            <p:txEl>
                                              <p:pRg st="7" end="7"/>
                                            </p:txEl>
                                          </p:spTgt>
                                        </p:tgtEl>
                                        <p:attrNameLst>
                                          <p:attrName>style.visibility</p:attrName>
                                        </p:attrNameLst>
                                      </p:cBhvr>
                                      <p:to>
                                        <p:strVal val="visible"/>
                                      </p:to>
                                    </p:set>
                                    <p:animEffect transition="in" filter="dissolve">
                                      <p:cBhvr>
                                        <p:cTn id="22" dur="500"/>
                                        <p:tgtEl>
                                          <p:spTgt spid="410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xEl>
                                              <p:pRg st="10" end="10"/>
                                            </p:txEl>
                                          </p:spTgt>
                                        </p:tgtEl>
                                        <p:attrNameLst>
                                          <p:attrName>style.visibility</p:attrName>
                                        </p:attrNameLst>
                                      </p:cBhvr>
                                      <p:to>
                                        <p:strVal val="visible"/>
                                      </p:to>
                                    </p:set>
                                    <p:animEffect transition="in" filter="dissolve">
                                      <p:cBhvr>
                                        <p:cTn id="27"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marL="273050"/>
            <a:r>
              <a:rPr lang="en-CA" smtClean="0"/>
              <a:t>Limitations of Bartering Economy:</a:t>
            </a:r>
          </a:p>
          <a:p>
            <a:pPr marL="547688" lvl="1" indent="-182563"/>
            <a:r>
              <a:rPr lang="en-CA" smtClean="0"/>
              <a:t>Absence of a common measure of value – with money, it is easy to discern which objectively more valuable</a:t>
            </a:r>
          </a:p>
          <a:p>
            <a:pPr marL="547688" lvl="1" indent="-182563"/>
            <a:endParaRPr lang="en-CA" smtClean="0"/>
          </a:p>
          <a:p>
            <a:pPr marL="547688" lvl="1" indent="-182563"/>
            <a:r>
              <a:rPr lang="en-CA" smtClean="0"/>
              <a:t>Indivisibility (cannot be sold in pieces e.g. car, washer) of certain goods -  If Person A wants a washer and Person B wants dishes and Person A does not haven enough dishes to equal the worth of a washer, a trade cannot be done. </a:t>
            </a:r>
          </a:p>
          <a:p>
            <a:pPr marL="547688" lvl="1" indent="-182563"/>
            <a:endParaRPr lang="en-CA" smtClean="0"/>
          </a:p>
          <a:p>
            <a:pPr marL="547688" lvl="1" indent="-182563"/>
            <a:r>
              <a:rPr lang="en-CA" smtClean="0"/>
              <a:t>Taxation</a:t>
            </a:r>
            <a:r>
              <a:rPr lang="en-CA" i="1" smtClean="0"/>
              <a:t> – </a:t>
            </a:r>
            <a:r>
              <a:rPr lang="en-CA" smtClean="0"/>
              <a:t>You are taxed if you barter for a profit</a:t>
            </a:r>
          </a:p>
          <a:p>
            <a:pPr marL="547688" lvl="1" indent="-182563"/>
            <a:endParaRPr lang="en-CA" i="1" smtClean="0"/>
          </a:p>
          <a:p>
            <a:pPr marL="547688" lvl="1" indent="-182563"/>
            <a:r>
              <a:rPr lang="en-CA" smtClean="0"/>
              <a:t>Can you think of more?</a:t>
            </a:r>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fontAlgn="auto">
              <a:spcAft>
                <a:spcPts val="0"/>
              </a:spcAft>
              <a:defRPr/>
            </a:pPr>
            <a:r>
              <a:rPr lang="en-CA" dirty="0" smtClean="0"/>
              <a:t>Market Economies</a:t>
            </a:r>
          </a:p>
          <a:p>
            <a:pPr marL="274320" fontAlgn="auto">
              <a:spcAft>
                <a:spcPts val="0"/>
              </a:spcAft>
              <a:defRPr/>
            </a:pPr>
            <a:endParaRPr lang="en-CA" dirty="0"/>
          </a:p>
          <a:p>
            <a:pPr marL="548640" lvl="1" indent="-182880" fontAlgn="auto">
              <a:spcAft>
                <a:spcPts val="0"/>
              </a:spcAft>
              <a:defRPr/>
            </a:pPr>
            <a:r>
              <a:rPr lang="en-CA" dirty="0" smtClean="0"/>
              <a:t>This is the economy we are most familiar with</a:t>
            </a:r>
          </a:p>
          <a:p>
            <a:pPr marL="548640" lvl="1" indent="-182880" fontAlgn="auto">
              <a:spcAft>
                <a:spcPts val="0"/>
              </a:spcAft>
              <a:defRPr/>
            </a:pPr>
            <a:endParaRPr lang="en-CA" dirty="0"/>
          </a:p>
          <a:p>
            <a:pPr marL="548640" lvl="1" indent="-182880" fontAlgn="auto">
              <a:spcAft>
                <a:spcPts val="0"/>
              </a:spcAft>
              <a:defRPr/>
            </a:pPr>
            <a:r>
              <a:rPr lang="en-CA" dirty="0"/>
              <a:t>A</a:t>
            </a:r>
            <a:r>
              <a:rPr lang="en-CA" dirty="0" smtClean="0"/>
              <a:t>n </a:t>
            </a:r>
            <a:r>
              <a:rPr lang="en-CA" dirty="0"/>
              <a:t>economy in which decisions regarding investment, </a:t>
            </a:r>
            <a:r>
              <a:rPr lang="en-CA" dirty="0" smtClean="0"/>
              <a:t>production, distribution and prices </a:t>
            </a:r>
            <a:r>
              <a:rPr lang="en-CA" dirty="0"/>
              <a:t>are based on supply and </a:t>
            </a:r>
            <a:r>
              <a:rPr lang="en-CA" dirty="0" smtClean="0"/>
              <a:t>demand</a:t>
            </a:r>
          </a:p>
          <a:p>
            <a:pPr marL="548640" lvl="1" indent="-182880" fontAlgn="auto">
              <a:spcAft>
                <a:spcPts val="0"/>
              </a:spcAft>
              <a:defRPr/>
            </a:pPr>
            <a:endParaRPr lang="en-CA" dirty="0"/>
          </a:p>
          <a:p>
            <a:pPr marL="548640" lvl="1" indent="-182880" fontAlgn="auto">
              <a:spcAft>
                <a:spcPts val="0"/>
              </a:spcAft>
              <a:defRPr/>
            </a:pPr>
            <a:r>
              <a:rPr lang="en-CA" dirty="0" smtClean="0"/>
              <a:t>Money is introduced here</a:t>
            </a:r>
          </a:p>
          <a:p>
            <a:pPr marL="548640" lvl="1" indent="-182880" fontAlgn="auto">
              <a:spcAft>
                <a:spcPts val="0"/>
              </a:spcAft>
              <a:defRPr/>
            </a:pPr>
            <a:endParaRPr lang="en-CA" dirty="0"/>
          </a:p>
          <a:p>
            <a:pPr marL="548640" lvl="1" indent="-182880" fontAlgn="auto">
              <a:spcAft>
                <a:spcPts val="0"/>
              </a:spcAft>
              <a:defRPr/>
            </a:pPr>
            <a:r>
              <a:rPr lang="en-CA" dirty="0" smtClean="0"/>
              <a:t>Everything is given a monetary value</a:t>
            </a:r>
          </a:p>
          <a:p>
            <a:pPr marL="548640" lvl="1" indent="-182880" fontAlgn="auto">
              <a:spcAft>
                <a:spcPts val="0"/>
              </a:spcAft>
              <a:defRPr/>
            </a:pPr>
            <a:endParaRPr lang="en-CA" dirty="0"/>
          </a:p>
          <a:p>
            <a:pPr marL="548640" lvl="1" indent="-182880" fontAlgn="auto">
              <a:spcAft>
                <a:spcPts val="0"/>
              </a:spcAft>
              <a:defRPr/>
            </a:pPr>
            <a:r>
              <a:rPr lang="en-CA" dirty="0" smtClean="0"/>
              <a:t>Creates much more wealth than the other systems</a:t>
            </a:r>
          </a:p>
          <a:p>
            <a:pPr marL="548640" lvl="1" indent="-182880" fontAlgn="auto">
              <a:spcAft>
                <a:spcPts val="0"/>
              </a:spcAft>
              <a:defRPr/>
            </a:pPr>
            <a:endParaRPr lang="en-CA" dirty="0"/>
          </a:p>
          <a:p>
            <a:pPr marL="548640" lvl="1" indent="-182880" fontAlgn="auto">
              <a:spcAft>
                <a:spcPts val="0"/>
              </a:spcAft>
              <a:defRPr/>
            </a:pPr>
            <a:r>
              <a:rPr lang="en-CA" dirty="0" smtClean="0"/>
              <a:t>Has brought us into the world we live in now</a:t>
            </a:r>
            <a:endParaRPr lang="en-CA" dirty="0"/>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marL="273050"/>
            <a:r>
              <a:rPr lang="en-CA" smtClean="0"/>
              <a:t>Advantages to Market Economies</a:t>
            </a:r>
          </a:p>
          <a:p>
            <a:pPr marL="547688" lvl="1" indent="-182563"/>
            <a:endParaRPr lang="en-CA" smtClean="0"/>
          </a:p>
          <a:p>
            <a:pPr marL="547688" lvl="1" indent="-182563"/>
            <a:r>
              <a:rPr lang="en-CA" smtClean="0"/>
              <a:t>Money flows to where it will get the greatest return, which causes the economy to grow (greater wealth in society)</a:t>
            </a:r>
          </a:p>
          <a:p>
            <a:pPr marL="547688" lvl="1" indent="-182563"/>
            <a:endParaRPr lang="en-CA" smtClean="0"/>
          </a:p>
          <a:p>
            <a:pPr marL="547688" lvl="1" indent="-182563"/>
            <a:r>
              <a:rPr lang="en-CA" smtClean="0"/>
              <a:t>If you have a great idea that meets the wants of consumers, it is possible to build great wealth</a:t>
            </a:r>
          </a:p>
          <a:p>
            <a:pPr marL="547688" lvl="1" indent="-182563"/>
            <a:endParaRPr lang="en-CA" smtClean="0"/>
          </a:p>
          <a:p>
            <a:pPr marL="547688" lvl="1" indent="-182563"/>
            <a:r>
              <a:rPr lang="en-CA" smtClean="0"/>
              <a:t>Has helped society build an overall greater quality of life</a:t>
            </a:r>
          </a:p>
          <a:p>
            <a:pPr marL="547688" lvl="1" indent="-182563"/>
            <a:endParaRPr lang="en-CA" smtClean="0"/>
          </a:p>
          <a:p>
            <a:pPr marL="547688" lvl="1" indent="-182563"/>
            <a:r>
              <a:rPr lang="en-CA" smtClean="0"/>
              <a:t>Allows for so many wants to be met</a:t>
            </a:r>
          </a:p>
          <a:p>
            <a:pPr marL="547688" lvl="1" indent="-182563"/>
            <a:endParaRPr lang="en-CA" smtClean="0"/>
          </a:p>
          <a:p>
            <a:pPr marL="547688" lvl="1" indent="-182563"/>
            <a:r>
              <a:rPr lang="en-CA" smtClean="0"/>
              <a:t>Can you think of any more?</a:t>
            </a:r>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marL="273050"/>
            <a:r>
              <a:rPr lang="en-CA" smtClean="0"/>
              <a:t>Limitations to Market Economies</a:t>
            </a:r>
          </a:p>
          <a:p>
            <a:pPr marL="547688" lvl="1" indent="-182563"/>
            <a:endParaRPr lang="en-CA" smtClean="0"/>
          </a:p>
          <a:p>
            <a:pPr marL="547688" lvl="1" indent="-182563"/>
            <a:r>
              <a:rPr lang="en-CA" smtClean="0"/>
              <a:t>With consumption really high, there is negative environmental impact</a:t>
            </a:r>
          </a:p>
          <a:p>
            <a:pPr marL="547688" lvl="1" indent="-182563"/>
            <a:endParaRPr lang="en-CA" smtClean="0"/>
          </a:p>
          <a:p>
            <a:pPr marL="547688" lvl="1" indent="-182563"/>
            <a:r>
              <a:rPr lang="en-CA" smtClean="0"/>
              <a:t>For those who choose not to participate, have poor luck, or do not have a skill set to meet the demands of the world, poverty can be harsh</a:t>
            </a:r>
          </a:p>
          <a:p>
            <a:pPr marL="547688" lvl="1" indent="-182563"/>
            <a:endParaRPr lang="en-CA" smtClean="0"/>
          </a:p>
          <a:p>
            <a:pPr marL="547688" lvl="1" indent="-182563"/>
            <a:r>
              <a:rPr lang="en-CA" smtClean="0"/>
              <a:t>Some argue it places too much importance on meeting wants as opposed to needs</a:t>
            </a:r>
          </a:p>
          <a:p>
            <a:pPr marL="547688" lvl="1" indent="-182563"/>
            <a:endParaRPr lang="en-CA" smtClean="0"/>
          </a:p>
          <a:p>
            <a:pPr marL="547688" lvl="1" indent="-182563"/>
            <a:r>
              <a:rPr lang="en-CA" smtClean="0"/>
              <a:t>Can you think of any more?</a:t>
            </a:r>
          </a:p>
          <a:p>
            <a:pPr marL="273050"/>
            <a:endParaRPr lang="en-CA" smtClean="0"/>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pPr marL="273050"/>
            <a:r>
              <a:rPr lang="en-CA" smtClean="0"/>
              <a:t>Why did we go from one economic system to another?</a:t>
            </a:r>
          </a:p>
          <a:p>
            <a:pPr marL="273050"/>
            <a:endParaRPr lang="en-CA" smtClean="0"/>
          </a:p>
          <a:p>
            <a:pPr marL="273050"/>
            <a:r>
              <a:rPr lang="en-CA" smtClean="0"/>
              <a:t>Substance to Barter:</a:t>
            </a:r>
          </a:p>
          <a:p>
            <a:pPr marL="273050"/>
            <a:endParaRPr lang="en-CA" smtClean="0"/>
          </a:p>
          <a:p>
            <a:pPr marL="273050"/>
            <a:endParaRPr lang="en-CA" smtClean="0"/>
          </a:p>
          <a:p>
            <a:pPr marL="273050"/>
            <a:endParaRPr lang="en-CA" smtClean="0"/>
          </a:p>
          <a:p>
            <a:pPr marL="273050"/>
            <a:endParaRPr lang="en-CA" smtClean="0"/>
          </a:p>
          <a:p>
            <a:pPr marL="273050"/>
            <a:r>
              <a:rPr lang="en-CA" smtClean="0"/>
              <a:t>Barter to Market:</a:t>
            </a:r>
          </a:p>
        </p:txBody>
      </p:sp>
      <p:sp>
        <p:nvSpPr>
          <p:cNvPr id="3" name="Title 2"/>
          <p:cNvSpPr>
            <a:spLocks noGrp="1"/>
          </p:cNvSpPr>
          <p:nvPr>
            <p:ph type="title"/>
          </p:nvPr>
        </p:nvSpPr>
        <p:spPr/>
        <p:txBody>
          <a:bodyPr>
            <a:normAutofit fontScale="90000"/>
          </a:bodyPr>
          <a:lstStyle/>
          <a:p>
            <a:pPr fontAlgn="auto">
              <a:spcAft>
                <a:spcPts val="0"/>
              </a:spcAft>
              <a:defRPr/>
            </a:pPr>
            <a:r>
              <a:rPr lang="en-CA"/>
              <a:t>Consumer Needs and Wants </a:t>
            </a:r>
            <a:r>
              <a:rPr lang="en-CA" err="1"/>
              <a:t>Con’t</a:t>
            </a:r>
            <a:r>
              <a:rPr lang="en-CA"/>
              <a:t> </a:t>
            </a:r>
          </a:p>
        </p:txBody>
      </p:sp>
      <p:cxnSp>
        <p:nvCxnSpPr>
          <p:cNvPr id="5" name="Straight Connector 4"/>
          <p:cNvCxnSpPr/>
          <p:nvPr/>
        </p:nvCxnSpPr>
        <p:spPr>
          <a:xfrm>
            <a:off x="609600" y="28194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 y="37338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7244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56388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6553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274320" fontAlgn="auto">
              <a:spcAft>
                <a:spcPts val="0"/>
              </a:spcAft>
              <a:defRPr/>
            </a:pPr>
            <a:r>
              <a:rPr lang="en-CA" dirty="0"/>
              <a:t>Activity 2: In groups of 7 or 8, create a bulletin board display which illustrates the ways in which economic systems have changed over time </a:t>
            </a:r>
          </a:p>
          <a:p>
            <a:pPr marL="548640" lvl="1" indent="-182880" fontAlgn="auto">
              <a:spcAft>
                <a:spcPts val="0"/>
              </a:spcAft>
              <a:defRPr/>
            </a:pPr>
            <a:r>
              <a:rPr lang="en-CA" dirty="0"/>
              <a:t>Choose a leader to subdivide within your group and delegate which </a:t>
            </a:r>
            <a:r>
              <a:rPr lang="en-CA" dirty="0" smtClean="0"/>
              <a:t>system is to be done by whom or if you will do one at a time and break each into smaller parts</a:t>
            </a:r>
          </a:p>
          <a:p>
            <a:pPr marL="822960" lvl="2" indent="-182880" fontAlgn="auto">
              <a:spcAft>
                <a:spcPts val="0"/>
              </a:spcAft>
              <a:buClr>
                <a:schemeClr val="accent3"/>
              </a:buClr>
              <a:defRPr/>
            </a:pPr>
            <a:r>
              <a:rPr lang="en-CA" dirty="0" smtClean="0"/>
              <a:t>The leader will be responsible for ensuring that all sub groups work together in creating a cohesive 3-part display</a:t>
            </a:r>
          </a:p>
          <a:p>
            <a:pPr marL="822960" lvl="2" indent="-182880" fontAlgn="auto">
              <a:spcAft>
                <a:spcPts val="0"/>
              </a:spcAft>
              <a:buClr>
                <a:schemeClr val="accent3"/>
              </a:buClr>
              <a:defRPr/>
            </a:pPr>
            <a:r>
              <a:rPr lang="en-CA" dirty="0" smtClean="0"/>
              <a:t>The leader will ensure that all members are given fair responsibility</a:t>
            </a:r>
          </a:p>
          <a:p>
            <a:pPr marL="548640" lvl="1" indent="-182880" fontAlgn="auto">
              <a:spcAft>
                <a:spcPts val="0"/>
              </a:spcAft>
              <a:defRPr/>
            </a:pPr>
            <a:r>
              <a:rPr lang="en-CA" dirty="0" smtClean="0"/>
              <a:t>Ensure that the following questions are answered:</a:t>
            </a:r>
          </a:p>
          <a:p>
            <a:pPr marL="822960" lvl="2" indent="-182880" fontAlgn="auto">
              <a:spcAft>
                <a:spcPts val="0"/>
              </a:spcAft>
              <a:buClr>
                <a:schemeClr val="accent3"/>
              </a:buClr>
              <a:defRPr/>
            </a:pPr>
            <a:r>
              <a:rPr lang="en-CA" dirty="0" smtClean="0"/>
              <a:t>Why </a:t>
            </a:r>
            <a:r>
              <a:rPr lang="en-CA" dirty="0"/>
              <a:t>did these changes in economies occur?</a:t>
            </a:r>
          </a:p>
          <a:p>
            <a:pPr marL="822960" lvl="2" indent="-182880" fontAlgn="auto">
              <a:spcAft>
                <a:spcPts val="0"/>
              </a:spcAft>
              <a:buClr>
                <a:schemeClr val="accent3"/>
              </a:buClr>
              <a:defRPr/>
            </a:pPr>
            <a:r>
              <a:rPr lang="en-CA" dirty="0"/>
              <a:t>What are the positive and negative consequences of each</a:t>
            </a:r>
            <a:r>
              <a:rPr lang="en-CA" dirty="0" smtClean="0"/>
              <a:t>?</a:t>
            </a:r>
          </a:p>
          <a:p>
            <a:pPr marL="548640" lvl="1" indent="-182880" fontAlgn="auto">
              <a:spcAft>
                <a:spcPts val="0"/>
              </a:spcAft>
              <a:defRPr/>
            </a:pPr>
            <a:r>
              <a:rPr lang="en-CA" dirty="0" smtClean="0"/>
              <a:t>There will be a presentation</a:t>
            </a:r>
          </a:p>
          <a:p>
            <a:pPr marL="822960" lvl="2" indent="-182880" fontAlgn="auto">
              <a:spcAft>
                <a:spcPts val="0"/>
              </a:spcAft>
              <a:buClr>
                <a:schemeClr val="accent3"/>
              </a:buClr>
              <a:defRPr/>
            </a:pPr>
            <a:r>
              <a:rPr lang="en-CA" dirty="0" smtClean="0"/>
              <a:t>5-7 minutes in length</a:t>
            </a:r>
          </a:p>
          <a:p>
            <a:pPr marL="822960" lvl="2" indent="-182880" fontAlgn="auto">
              <a:spcAft>
                <a:spcPts val="0"/>
              </a:spcAft>
              <a:buClr>
                <a:schemeClr val="accent3"/>
              </a:buClr>
              <a:defRPr/>
            </a:pPr>
            <a:r>
              <a:rPr lang="en-CA" dirty="0" smtClean="0"/>
              <a:t>All members will take part</a:t>
            </a:r>
          </a:p>
          <a:p>
            <a:pPr marL="548640" lvl="1" indent="-182880" fontAlgn="auto">
              <a:spcAft>
                <a:spcPts val="0"/>
              </a:spcAft>
              <a:defRPr/>
            </a:pPr>
            <a:r>
              <a:rPr lang="en-CA" dirty="0" smtClean="0"/>
              <a:t>Grading Rubric following …</a:t>
            </a:r>
            <a:endParaRPr lang="en-CA" dirty="0"/>
          </a:p>
          <a:p>
            <a:pPr marL="822960" lvl="2" indent="-182880" fontAlgn="auto">
              <a:spcAft>
                <a:spcPts val="0"/>
              </a:spcAft>
              <a:buClr>
                <a:schemeClr val="accent3"/>
              </a:buClr>
              <a:defRPr/>
            </a:pPr>
            <a:endParaRPr lang="en-CA" dirty="0"/>
          </a:p>
        </p:txBody>
      </p:sp>
      <p:sp>
        <p:nvSpPr>
          <p:cNvPr id="3" name="Title 2"/>
          <p:cNvSpPr>
            <a:spLocks noGrp="1"/>
          </p:cNvSpPr>
          <p:nvPr>
            <p:ph type="title"/>
          </p:nvPr>
        </p:nvSpPr>
        <p:spPr/>
        <p:txBody>
          <a:bodyPr/>
          <a:lstStyle/>
          <a:p>
            <a:pPr fontAlgn="auto">
              <a:spcAft>
                <a:spcPts val="0"/>
              </a:spcAft>
              <a:defRPr/>
            </a:pPr>
            <a:r>
              <a:rPr lang="en-CA" smtClean="0"/>
              <a:t>Activity #2 (Handout)</a:t>
            </a:r>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719263"/>
            <a:ext cx="4038600" cy="4833937"/>
          </a:xfrm>
        </p:spPr>
        <p:txBody>
          <a:bodyPr>
            <a:normAutofit fontScale="70000" lnSpcReduction="20000"/>
          </a:bodyPr>
          <a:lstStyle/>
          <a:p>
            <a:pPr marL="274320" fontAlgn="auto">
              <a:spcAft>
                <a:spcPts val="0"/>
              </a:spcAft>
              <a:defRPr/>
            </a:pPr>
            <a:r>
              <a:rPr lang="en-CA" b="1" i="1" u="sng" dirty="0" smtClean="0"/>
              <a:t>Content</a:t>
            </a:r>
          </a:p>
          <a:p>
            <a:pPr marL="274320" fontAlgn="auto">
              <a:spcAft>
                <a:spcPts val="0"/>
              </a:spcAft>
              <a:defRPr/>
            </a:pPr>
            <a:endParaRPr lang="en-CA" b="1" i="1" u="sng" dirty="0" smtClean="0"/>
          </a:p>
          <a:p>
            <a:pPr marL="274320" fontAlgn="auto">
              <a:spcAft>
                <a:spcPts val="0"/>
              </a:spcAft>
              <a:defRPr/>
            </a:pPr>
            <a:r>
              <a:rPr lang="en-CA" dirty="0" smtClean="0"/>
              <a:t>3 Sections – Each subgroup will manage their own</a:t>
            </a:r>
          </a:p>
          <a:p>
            <a:pPr marL="274320" fontAlgn="auto">
              <a:spcAft>
                <a:spcPts val="0"/>
              </a:spcAft>
              <a:defRPr/>
            </a:pPr>
            <a:r>
              <a:rPr lang="en-CA" dirty="0" smtClean="0"/>
              <a:t>3-4 images will be expected per sections</a:t>
            </a:r>
          </a:p>
          <a:p>
            <a:pPr marL="274320" fontAlgn="auto">
              <a:spcAft>
                <a:spcPts val="0"/>
              </a:spcAft>
              <a:defRPr/>
            </a:pPr>
            <a:r>
              <a:rPr lang="en-CA" dirty="0" smtClean="0"/>
              <a:t>Include captions for images if you feel the need is there</a:t>
            </a:r>
          </a:p>
          <a:p>
            <a:pPr marL="274320" fontAlgn="auto">
              <a:spcAft>
                <a:spcPts val="0"/>
              </a:spcAft>
              <a:defRPr/>
            </a:pPr>
            <a:r>
              <a:rPr lang="en-CA" dirty="0" smtClean="0"/>
              <a:t>Be sure to include the following information for each system:</a:t>
            </a:r>
          </a:p>
          <a:p>
            <a:pPr marL="548640" lvl="1" indent="-182880" fontAlgn="auto">
              <a:spcAft>
                <a:spcPts val="0"/>
              </a:spcAft>
              <a:defRPr/>
            </a:pPr>
            <a:r>
              <a:rPr lang="en-CA" dirty="0" smtClean="0"/>
              <a:t>Examples of needs and wants and </a:t>
            </a:r>
            <a:r>
              <a:rPr lang="en-CA" u="sng" dirty="0" smtClean="0"/>
              <a:t>how</a:t>
            </a:r>
            <a:r>
              <a:rPr lang="en-CA" dirty="0" smtClean="0"/>
              <a:t> they were met</a:t>
            </a:r>
          </a:p>
          <a:p>
            <a:pPr marL="548640" lvl="1" indent="-182880" fontAlgn="auto">
              <a:spcAft>
                <a:spcPts val="0"/>
              </a:spcAft>
              <a:defRPr/>
            </a:pPr>
            <a:r>
              <a:rPr lang="en-CA" dirty="0" smtClean="0"/>
              <a:t>Positive and negative consequences </a:t>
            </a:r>
          </a:p>
          <a:p>
            <a:pPr marL="548640" lvl="1" indent="-182880" fontAlgn="auto">
              <a:spcAft>
                <a:spcPts val="0"/>
              </a:spcAft>
              <a:defRPr/>
            </a:pPr>
            <a:r>
              <a:rPr lang="en-CA" dirty="0" smtClean="0"/>
              <a:t>Why society switched from one system to the next</a:t>
            </a:r>
          </a:p>
          <a:p>
            <a:pPr marL="548640" lvl="1" indent="-182880" fontAlgn="auto">
              <a:spcAft>
                <a:spcPts val="0"/>
              </a:spcAft>
              <a:defRPr/>
            </a:pPr>
            <a:r>
              <a:rPr lang="en-CA" dirty="0" smtClean="0"/>
              <a:t>I expect more examples/expansion than what was given in class</a:t>
            </a:r>
          </a:p>
          <a:p>
            <a:pPr marL="548640" lvl="1" indent="-182880" fontAlgn="auto">
              <a:spcAft>
                <a:spcPts val="0"/>
              </a:spcAft>
              <a:defRPr/>
            </a:pPr>
            <a:endParaRPr lang="en-CA" dirty="0"/>
          </a:p>
        </p:txBody>
      </p:sp>
      <p:sp>
        <p:nvSpPr>
          <p:cNvPr id="5" name="Content Placeholder 4"/>
          <p:cNvSpPr>
            <a:spLocks noGrp="1"/>
          </p:cNvSpPr>
          <p:nvPr>
            <p:ph sz="half" idx="2"/>
          </p:nvPr>
        </p:nvSpPr>
        <p:spPr>
          <a:xfrm>
            <a:off x="4648200" y="1719263"/>
            <a:ext cx="4038600" cy="4406900"/>
          </a:xfrm>
        </p:spPr>
        <p:txBody>
          <a:bodyPr>
            <a:normAutofit fontScale="70000" lnSpcReduction="20000"/>
          </a:bodyPr>
          <a:lstStyle/>
          <a:p>
            <a:pPr marL="274320" fontAlgn="auto">
              <a:spcAft>
                <a:spcPts val="0"/>
              </a:spcAft>
              <a:defRPr/>
            </a:pPr>
            <a:r>
              <a:rPr lang="en-CA" b="1" i="1" u="sng" dirty="0" smtClean="0"/>
              <a:t>Presentation</a:t>
            </a:r>
          </a:p>
          <a:p>
            <a:pPr marL="274320" fontAlgn="auto">
              <a:spcAft>
                <a:spcPts val="0"/>
              </a:spcAft>
              <a:defRPr/>
            </a:pPr>
            <a:endParaRPr lang="en-CA" b="1" i="1" u="sng" dirty="0" smtClean="0"/>
          </a:p>
          <a:p>
            <a:pPr marL="274320" fontAlgn="auto">
              <a:spcAft>
                <a:spcPts val="0"/>
              </a:spcAft>
              <a:defRPr/>
            </a:pPr>
            <a:r>
              <a:rPr lang="en-CA" dirty="0" smtClean="0"/>
              <a:t>Be sure display is clearly visible to all people in the room</a:t>
            </a:r>
          </a:p>
          <a:p>
            <a:pPr marL="274320" fontAlgn="auto">
              <a:spcAft>
                <a:spcPts val="0"/>
              </a:spcAft>
              <a:defRPr/>
            </a:pPr>
            <a:r>
              <a:rPr lang="en-CA" dirty="0" smtClean="0"/>
              <a:t>Make frequent eye contact</a:t>
            </a:r>
          </a:p>
          <a:p>
            <a:pPr marL="274320" fontAlgn="auto">
              <a:spcAft>
                <a:spcPts val="0"/>
              </a:spcAft>
              <a:defRPr/>
            </a:pPr>
            <a:r>
              <a:rPr lang="en-CA" dirty="0" smtClean="0"/>
              <a:t>Do NOT read from your project</a:t>
            </a:r>
          </a:p>
          <a:p>
            <a:pPr marL="274320" fontAlgn="auto">
              <a:spcAft>
                <a:spcPts val="0"/>
              </a:spcAft>
              <a:defRPr/>
            </a:pPr>
            <a:r>
              <a:rPr lang="en-CA" dirty="0" smtClean="0"/>
              <a:t>Project your voice</a:t>
            </a:r>
          </a:p>
          <a:p>
            <a:pPr marL="274320" fontAlgn="auto">
              <a:spcAft>
                <a:spcPts val="0"/>
              </a:spcAft>
              <a:defRPr/>
            </a:pPr>
            <a:r>
              <a:rPr lang="en-CA" dirty="0" smtClean="0"/>
              <a:t>Review your part so that you may speak confidently</a:t>
            </a:r>
          </a:p>
          <a:p>
            <a:pPr marL="274320" fontAlgn="auto">
              <a:spcAft>
                <a:spcPts val="0"/>
              </a:spcAft>
              <a:defRPr/>
            </a:pPr>
            <a:r>
              <a:rPr lang="en-CA" dirty="0" smtClean="0"/>
              <a:t>Keep it relatively short (5-7 minutes)</a:t>
            </a:r>
          </a:p>
          <a:p>
            <a:pPr marL="274320" fontAlgn="auto">
              <a:spcAft>
                <a:spcPts val="0"/>
              </a:spcAft>
              <a:defRPr/>
            </a:pPr>
            <a:r>
              <a:rPr lang="en-CA" dirty="0" smtClean="0"/>
              <a:t>Have one presenter move to the next fluently – practice!</a:t>
            </a:r>
            <a:endParaRPr lang="en-CA" dirty="0"/>
          </a:p>
        </p:txBody>
      </p:sp>
      <p:sp>
        <p:nvSpPr>
          <p:cNvPr id="3" name="Title 2"/>
          <p:cNvSpPr>
            <a:spLocks noGrp="1"/>
          </p:cNvSpPr>
          <p:nvPr>
            <p:ph type="title"/>
          </p:nvPr>
        </p:nvSpPr>
        <p:spPr/>
        <p:txBody>
          <a:bodyPr/>
          <a:lstStyle/>
          <a:p>
            <a:pPr fontAlgn="auto">
              <a:spcAft>
                <a:spcPts val="0"/>
              </a:spcAft>
              <a:defRPr/>
            </a:pPr>
            <a:r>
              <a:rPr lang="en-CA"/>
              <a:t>Activity #2 (Handout)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marL="274320" fontAlgn="auto">
              <a:spcAft>
                <a:spcPts val="0"/>
              </a:spcAft>
              <a:defRPr/>
            </a:pPr>
            <a:r>
              <a:rPr lang="en-CA" dirty="0" smtClean="0"/>
              <a:t>Example assignment – partially completed</a:t>
            </a:r>
          </a:p>
          <a:p>
            <a:pPr marL="274320" fontAlgn="auto">
              <a:spcAft>
                <a:spcPts val="0"/>
              </a:spcAft>
              <a:defRPr/>
            </a:pPr>
            <a:endParaRPr lang="en-CA" dirty="0" smtClean="0"/>
          </a:p>
          <a:p>
            <a:pPr marL="274320" fontAlgn="auto">
              <a:spcAft>
                <a:spcPts val="0"/>
              </a:spcAft>
              <a:defRPr/>
            </a:pPr>
            <a:r>
              <a:rPr lang="en-CA" dirty="0" smtClean="0"/>
              <a:t>Be prepared to be amazed… The artist is clearly a trained professional by the name </a:t>
            </a:r>
            <a:r>
              <a:rPr lang="en-CA" smtClean="0"/>
              <a:t>of Artesian Wells</a:t>
            </a:r>
            <a:endParaRPr lang="en-CA" dirty="0" smtClean="0"/>
          </a:p>
          <a:p>
            <a:pPr marL="274320" fontAlgn="auto">
              <a:spcAft>
                <a:spcPts val="0"/>
              </a:spcAft>
              <a:defRPr/>
            </a:pPr>
            <a:endParaRPr lang="en-CA" dirty="0"/>
          </a:p>
          <a:p>
            <a:pPr marL="274320" fontAlgn="auto">
              <a:spcAft>
                <a:spcPts val="0"/>
              </a:spcAft>
              <a:defRPr/>
            </a:pPr>
            <a:endParaRPr lang="en-CA" dirty="0" smtClean="0"/>
          </a:p>
          <a:p>
            <a:pPr marL="274320" fontAlgn="auto">
              <a:spcAft>
                <a:spcPts val="0"/>
              </a:spcAft>
              <a:defRPr/>
            </a:pPr>
            <a:endParaRPr lang="en-CA" dirty="0"/>
          </a:p>
          <a:p>
            <a:pPr marL="274320" fontAlgn="auto">
              <a:spcAft>
                <a:spcPts val="0"/>
              </a:spcAft>
              <a:defRPr/>
            </a:pPr>
            <a:endParaRPr lang="en-CA" dirty="0" smtClean="0"/>
          </a:p>
          <a:p>
            <a:pPr marL="274320" fontAlgn="auto">
              <a:spcAft>
                <a:spcPts val="0"/>
              </a:spcAft>
              <a:defRPr/>
            </a:pPr>
            <a:endParaRPr lang="en-CA" dirty="0"/>
          </a:p>
          <a:p>
            <a:pPr marL="274320" fontAlgn="auto">
              <a:spcAft>
                <a:spcPts val="0"/>
              </a:spcAft>
              <a:defRPr/>
            </a:pPr>
            <a:endParaRPr lang="en-CA" dirty="0" smtClean="0"/>
          </a:p>
          <a:p>
            <a:pPr marL="274320" fontAlgn="auto">
              <a:spcAft>
                <a:spcPts val="0"/>
              </a:spcAft>
              <a:defRPr/>
            </a:pPr>
            <a:endParaRPr lang="en-CA" dirty="0"/>
          </a:p>
          <a:p>
            <a:pPr marL="45720" indent="0" algn="ctr" fontAlgn="auto">
              <a:spcAft>
                <a:spcPts val="0"/>
              </a:spcAft>
              <a:buFont typeface="Wingdings 2" pitchFamily="18" charset="2"/>
              <a:buNone/>
              <a:defRPr/>
            </a:pPr>
            <a:r>
              <a:rPr lang="en-CA" dirty="0" smtClean="0"/>
              <a:t>***please aim higher than this individual***</a:t>
            </a:r>
          </a:p>
          <a:p>
            <a:pPr marL="45720" indent="0" algn="ctr" fontAlgn="auto">
              <a:spcAft>
                <a:spcPts val="0"/>
              </a:spcAft>
              <a:buFont typeface="Wingdings 2" pitchFamily="18" charset="2"/>
              <a:buNone/>
              <a:defRPr/>
            </a:pPr>
            <a:r>
              <a:rPr lang="en-CA" dirty="0" smtClean="0"/>
              <a:t>***and use only as a guide***</a:t>
            </a:r>
            <a:endParaRPr lang="en-CA" dirty="0"/>
          </a:p>
        </p:txBody>
      </p:sp>
      <p:sp>
        <p:nvSpPr>
          <p:cNvPr id="4" name="Title 3"/>
          <p:cNvSpPr>
            <a:spLocks noGrp="1"/>
          </p:cNvSpPr>
          <p:nvPr>
            <p:ph type="title"/>
          </p:nvPr>
        </p:nvSpPr>
        <p:spPr/>
        <p:txBody>
          <a:bodyPr/>
          <a:lstStyle/>
          <a:p>
            <a:pPr fontAlgn="auto">
              <a:spcAft>
                <a:spcPts val="0"/>
              </a:spcAft>
              <a:defRPr/>
            </a:pPr>
            <a:r>
              <a:rPr lang="en-CA"/>
              <a:t>Activity #2 (Handout)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marL="273050"/>
            <a:endParaRPr lang="en-US" smtClean="0"/>
          </a:p>
        </p:txBody>
      </p:sp>
      <p:sp>
        <p:nvSpPr>
          <p:cNvPr id="3" name="Title 2"/>
          <p:cNvSpPr>
            <a:spLocks noGrp="1"/>
          </p:cNvSpPr>
          <p:nvPr>
            <p:ph type="title"/>
          </p:nvPr>
        </p:nvSpPr>
        <p:spPr/>
        <p:txBody>
          <a:bodyPr/>
          <a:lstStyle/>
          <a:p>
            <a:pPr fontAlgn="auto">
              <a:spcAft>
                <a:spcPts val="0"/>
              </a:spcAft>
              <a:defRPr/>
            </a:pPr>
            <a:endParaRPr lang="en-CA"/>
          </a:p>
        </p:txBody>
      </p:sp>
      <p:pic>
        <p:nvPicPr>
          <p:cNvPr id="40964" name="Picture 2"/>
          <p:cNvPicPr>
            <a:picLocks noChangeAspect="1" noChangeArrowheads="1"/>
          </p:cNvPicPr>
          <p:nvPr/>
        </p:nvPicPr>
        <p:blipFill>
          <a:blip r:embed="rId2" cstate="print"/>
          <a:srcRect/>
          <a:stretch>
            <a:fillRect/>
          </a:stretch>
        </p:blipFill>
        <p:spPr bwMode="auto">
          <a:xfrm>
            <a:off x="152400" y="152400"/>
            <a:ext cx="8872538" cy="662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04800" y="3048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Economic Resources</a:t>
            </a:r>
            <a:endParaRPr lang="en-CA" sz="3200">
              <a:solidFill>
                <a:schemeClr val="accent2"/>
              </a:solidFill>
              <a:latin typeface="Arial" charset="0"/>
            </a:endParaRPr>
          </a:p>
        </p:txBody>
      </p:sp>
      <p:sp>
        <p:nvSpPr>
          <p:cNvPr id="41987" name="Rectangle 3"/>
          <p:cNvSpPr>
            <a:spLocks noGrp="1" noChangeArrowheads="1"/>
          </p:cNvSpPr>
          <p:nvPr>
            <p:ph idx="1"/>
          </p:nvPr>
        </p:nvSpPr>
        <p:spPr>
          <a:xfrm>
            <a:off x="381000" y="1752600"/>
            <a:ext cx="8382000" cy="4343400"/>
          </a:xfrm>
        </p:spPr>
        <p:txBody>
          <a:bodyPr/>
          <a:lstStyle/>
          <a:p>
            <a:pPr indent="0" eaLnBrk="1" hangingPunct="1">
              <a:spcBef>
                <a:spcPct val="0"/>
              </a:spcBef>
              <a:buFontTx/>
              <a:buNone/>
            </a:pPr>
            <a:r>
              <a:rPr lang="en-US" sz="2000" b="1" smtClean="0">
                <a:solidFill>
                  <a:schemeClr val="accent2"/>
                </a:solidFill>
                <a:latin typeface="Arial" charset="0"/>
              </a:rPr>
              <a:t>Economic Systems</a:t>
            </a:r>
          </a:p>
          <a:p>
            <a:pPr indent="0" eaLnBrk="1" hangingPunct="1">
              <a:spcBef>
                <a:spcPct val="0"/>
              </a:spcBef>
              <a:buFontTx/>
              <a:buNone/>
            </a:pPr>
            <a:r>
              <a:rPr lang="en-US" sz="2000" b="1" smtClean="0">
                <a:latin typeface="Arial" charset="0"/>
              </a:rPr>
              <a:t>Economic systems</a:t>
            </a:r>
            <a:r>
              <a:rPr lang="en-US" sz="2000" smtClean="0">
                <a:latin typeface="Arial" charset="0"/>
              </a:rPr>
              <a:t> are a way of dealing with the selection, production, distribution, and consumption of goods and services. Government and business work together to foster activity and growth in the marketplace.</a:t>
            </a:r>
          </a:p>
          <a:p>
            <a:pPr indent="0" eaLnBrk="1" hangingPunct="1">
              <a:spcBef>
                <a:spcPct val="0"/>
              </a:spcBef>
              <a:buFontTx/>
              <a:buNone/>
            </a:pPr>
            <a:endParaRPr lang="en-US" sz="2000" smtClean="0">
              <a:latin typeface="Arial" charset="0"/>
            </a:endParaRPr>
          </a:p>
          <a:p>
            <a:pPr indent="0" eaLnBrk="1" hangingPunct="1">
              <a:spcBef>
                <a:spcPct val="0"/>
              </a:spcBef>
              <a:buFontTx/>
              <a:buNone/>
            </a:pPr>
            <a:r>
              <a:rPr lang="en-US" sz="2000" smtClean="0">
                <a:latin typeface="Arial" charset="0"/>
              </a:rPr>
              <a:t>Economic systems have to answer three key questions:</a:t>
            </a:r>
          </a:p>
          <a:p>
            <a:pPr marL="534988" lvl="1" indent="-355600" eaLnBrk="1" hangingPunct="1">
              <a:spcBef>
                <a:spcPct val="0"/>
              </a:spcBef>
              <a:buFontTx/>
              <a:buAutoNum type="arabicPeriod"/>
            </a:pPr>
            <a:r>
              <a:rPr lang="en-US" sz="2000" smtClean="0">
                <a:latin typeface="Arial" charset="0"/>
              </a:rPr>
              <a:t>What goods and services should be produced within the system?</a:t>
            </a:r>
          </a:p>
          <a:p>
            <a:pPr marL="534988" lvl="1" indent="-355600" eaLnBrk="1" hangingPunct="1">
              <a:spcBef>
                <a:spcPct val="0"/>
              </a:spcBef>
              <a:buFontTx/>
              <a:buAutoNum type="arabicPeriod"/>
            </a:pPr>
            <a:r>
              <a:rPr lang="en-US" sz="2000" smtClean="0">
                <a:latin typeface="Arial" charset="0"/>
              </a:rPr>
              <a:t>For whom should these goods and services be produced?</a:t>
            </a:r>
          </a:p>
          <a:p>
            <a:pPr marL="534988" lvl="1" indent="-355600" eaLnBrk="1" hangingPunct="1">
              <a:spcBef>
                <a:spcPct val="0"/>
              </a:spcBef>
              <a:buFontTx/>
              <a:buAutoNum type="arabicPeriod"/>
            </a:pPr>
            <a:r>
              <a:rPr lang="en-US" sz="2000" smtClean="0">
                <a:latin typeface="Arial" charset="0"/>
              </a:rPr>
              <a:t>How should these goods and services be produced?</a:t>
            </a:r>
            <a:endParaRPr lang="en-CA" sz="2000" smtClean="0">
              <a:latin typeface="Arial" charset="0"/>
            </a:endParaRPr>
          </a:p>
        </p:txBody>
      </p:sp>
      <p:sp>
        <p:nvSpPr>
          <p:cNvPr id="15362" name="Slide Number Placeholder 5"/>
          <p:cNvSpPr>
            <a:spLocks noGrp="1"/>
          </p:cNvSpPr>
          <p:nvPr>
            <p:ph type="sldNum" sz="quarter" idx="12"/>
          </p:nvPr>
        </p:nvSpPr>
        <p:spPr/>
        <p:txBody>
          <a:bodyPr/>
          <a:lstStyle/>
          <a:p>
            <a:pPr>
              <a:defRPr/>
            </a:pPr>
            <a:fld id="{C91240DF-5743-4DDE-AC5E-EE65325F9CFC}" type="slidenum">
              <a:rPr lang="en-CA"/>
              <a:pPr>
                <a:defRPr/>
              </a:pPr>
              <a:t>39</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 1.1 </a:t>
            </a:r>
            <a:r>
              <a:rPr sz="3200">
                <a:solidFill>
                  <a:schemeClr val="accent2"/>
                </a:solidFill>
                <a:latin typeface="Arial" charset="0"/>
              </a:rPr>
              <a:t>What Is a Business?</a:t>
            </a:r>
            <a:endParaRPr lang="en-CA" sz="3200">
              <a:solidFill>
                <a:schemeClr val="accent2"/>
              </a:solidFill>
              <a:latin typeface="Arial" charset="0"/>
            </a:endParaRPr>
          </a:p>
        </p:txBody>
      </p:sp>
      <p:sp>
        <p:nvSpPr>
          <p:cNvPr id="5124" name="Rectangle 3"/>
          <p:cNvSpPr>
            <a:spLocks noGrp="1" noChangeArrowheads="1"/>
          </p:cNvSpPr>
          <p:nvPr>
            <p:ph idx="1"/>
          </p:nvPr>
        </p:nvSpPr>
        <p:spPr/>
        <p:txBody>
          <a:bodyPr/>
          <a:lstStyle/>
          <a:p>
            <a:pPr indent="0" eaLnBrk="1" hangingPunct="1">
              <a:lnSpc>
                <a:spcPct val="80000"/>
              </a:lnSpc>
              <a:spcBef>
                <a:spcPct val="0"/>
              </a:spcBef>
              <a:buFontTx/>
              <a:buNone/>
              <a:tabLst>
                <a:tab pos="0" algn="l"/>
              </a:tabLst>
            </a:pPr>
            <a:r>
              <a:rPr lang="en-US" sz="2000" b="1" smtClean="0">
                <a:solidFill>
                  <a:srgbClr val="0000FF"/>
                </a:solidFill>
                <a:latin typeface="Arial" charset="0"/>
              </a:rPr>
              <a:t>Non-profit Organizations</a:t>
            </a:r>
          </a:p>
          <a:p>
            <a:pPr indent="0" eaLnBrk="1" hangingPunct="1">
              <a:lnSpc>
                <a:spcPct val="80000"/>
              </a:lnSpc>
              <a:spcBef>
                <a:spcPct val="0"/>
              </a:spcBef>
              <a:buFontTx/>
              <a:buNone/>
              <a:tabLst>
                <a:tab pos="0" algn="l"/>
              </a:tabLst>
            </a:pPr>
            <a:endParaRPr lang="en-US" sz="2000" smtClean="0">
              <a:latin typeface="Arial" charset="0"/>
            </a:endParaRPr>
          </a:p>
          <a:p>
            <a:pPr indent="0" eaLnBrk="1" hangingPunct="1">
              <a:lnSpc>
                <a:spcPct val="80000"/>
              </a:lnSpc>
              <a:spcBef>
                <a:spcPct val="0"/>
              </a:spcBef>
              <a:buFontTx/>
              <a:buNone/>
              <a:tabLst>
                <a:tab pos="0" algn="l"/>
              </a:tabLst>
            </a:pPr>
            <a:r>
              <a:rPr lang="en-US" sz="2000" smtClean="0">
                <a:latin typeface="Arial" charset="0"/>
              </a:rPr>
              <a:t>The primary motive of a </a:t>
            </a:r>
            <a:r>
              <a:rPr lang="en-US" sz="2000" b="1" smtClean="0">
                <a:latin typeface="Arial" charset="0"/>
              </a:rPr>
              <a:t>non-profit organization</a:t>
            </a:r>
            <a:r>
              <a:rPr lang="en-US" sz="2000" smtClean="0">
                <a:latin typeface="Arial" charset="0"/>
              </a:rPr>
              <a:t> is to raise funds for a specific goal. Only charities and charitable organizations are called non-profit and are allowed to raise such funds. These organizations operate to serve people and their communities.</a:t>
            </a:r>
          </a:p>
          <a:p>
            <a:pPr indent="0" eaLnBrk="1" hangingPunct="1">
              <a:lnSpc>
                <a:spcPct val="80000"/>
              </a:lnSpc>
              <a:spcBef>
                <a:spcPct val="0"/>
              </a:spcBef>
              <a:buFontTx/>
              <a:buNone/>
              <a:tabLst>
                <a:tab pos="0" algn="l"/>
              </a:tabLst>
            </a:pPr>
            <a:endParaRPr lang="en-US" sz="2000" smtClean="0">
              <a:latin typeface="Arial" charset="0"/>
            </a:endParaRPr>
          </a:p>
          <a:p>
            <a:pPr indent="0" eaLnBrk="1" hangingPunct="1">
              <a:lnSpc>
                <a:spcPct val="80000"/>
              </a:lnSpc>
              <a:spcBef>
                <a:spcPct val="0"/>
              </a:spcBef>
              <a:buFontTx/>
              <a:buNone/>
              <a:tabLst>
                <a:tab pos="0" algn="l"/>
              </a:tabLst>
            </a:pPr>
            <a:r>
              <a:rPr lang="en-US" sz="2000" b="1" smtClean="0">
                <a:solidFill>
                  <a:srgbClr val="0000FF"/>
                </a:solidFill>
                <a:latin typeface="Arial" charset="0"/>
              </a:rPr>
              <a:t>Not-for-profit Organizations</a:t>
            </a:r>
          </a:p>
          <a:p>
            <a:pPr indent="0" eaLnBrk="1" hangingPunct="1">
              <a:lnSpc>
                <a:spcPct val="80000"/>
              </a:lnSpc>
              <a:spcBef>
                <a:spcPct val="0"/>
              </a:spcBef>
              <a:buFontTx/>
              <a:buNone/>
              <a:tabLst>
                <a:tab pos="0" algn="l"/>
              </a:tabLst>
            </a:pPr>
            <a:endParaRPr lang="en-US" sz="2000" smtClean="0">
              <a:latin typeface="Arial" charset="0"/>
            </a:endParaRPr>
          </a:p>
          <a:p>
            <a:pPr indent="0" eaLnBrk="1" hangingPunct="1">
              <a:lnSpc>
                <a:spcPct val="80000"/>
              </a:lnSpc>
              <a:spcBef>
                <a:spcPct val="0"/>
              </a:spcBef>
              <a:buFontTx/>
              <a:buNone/>
              <a:tabLst>
                <a:tab pos="0" algn="l"/>
              </a:tabLst>
            </a:pPr>
            <a:r>
              <a:rPr lang="en-US" sz="2000" smtClean="0">
                <a:latin typeface="Arial" charset="0"/>
              </a:rPr>
              <a:t>\A </a:t>
            </a:r>
            <a:r>
              <a:rPr lang="en-US" sz="2000" b="1" smtClean="0">
                <a:latin typeface="Arial" charset="0"/>
              </a:rPr>
              <a:t>not-for-profit organization</a:t>
            </a:r>
            <a:r>
              <a:rPr lang="en-US" sz="2000" smtClean="0">
                <a:latin typeface="Arial" charset="0"/>
              </a:rPr>
              <a:t> uses any surplus funds to improve the services offered to its members. However, they do not distribute profits to members. A </a:t>
            </a:r>
            <a:r>
              <a:rPr lang="en-US" sz="2000" b="1" smtClean="0">
                <a:latin typeface="Arial" charset="0"/>
              </a:rPr>
              <a:t>co-operative, </a:t>
            </a:r>
            <a:r>
              <a:rPr lang="en-US" sz="2000" smtClean="0">
                <a:latin typeface="Arial" charset="0"/>
              </a:rPr>
              <a:t>unlike a not-for-profit organization, consists of an independent association of persons who join together to meet economic, social, and cultural needs and goals. </a:t>
            </a:r>
            <a:endParaRPr lang="en-CA" sz="2000" smtClean="0">
              <a:latin typeface="Arial" charset="0"/>
            </a:endParaRPr>
          </a:p>
        </p:txBody>
      </p:sp>
      <p:sp>
        <p:nvSpPr>
          <p:cNvPr id="5122" name="Slide Number Placeholder 5"/>
          <p:cNvSpPr>
            <a:spLocks noGrp="1"/>
          </p:cNvSpPr>
          <p:nvPr>
            <p:ph type="sldNum" sz="quarter" idx="12"/>
          </p:nvPr>
        </p:nvSpPr>
        <p:spPr/>
        <p:txBody>
          <a:bodyPr/>
          <a:lstStyle/>
          <a:p>
            <a:pPr>
              <a:defRPr/>
            </a:pPr>
            <a:fld id="{55C6F707-C6B7-4D64-B28D-EFF0284427C0}" type="slidenum">
              <a:rPr lang="en-CA"/>
              <a:pPr>
                <a:defRPr/>
              </a:pPr>
              <a:t>4</a:t>
            </a:fld>
            <a:endParaRPr lang="en-CA"/>
          </a:p>
        </p:txBody>
      </p:sp>
      <p:pic>
        <p:nvPicPr>
          <p:cNvPr id="7173" name="Picture 4" descr="IMG_2478"/>
          <p:cNvPicPr>
            <a:picLocks noChangeAspect="1" noChangeArrowheads="1"/>
          </p:cNvPicPr>
          <p:nvPr/>
        </p:nvPicPr>
        <p:blipFill>
          <a:blip r:embed="rId3" cstate="print"/>
          <a:srcRect/>
          <a:stretch>
            <a:fillRect/>
          </a:stretch>
        </p:blipFill>
        <p:spPr bwMode="auto">
          <a:xfrm>
            <a:off x="6757988" y="441325"/>
            <a:ext cx="2062162" cy="1547813"/>
          </a:xfrm>
          <a:prstGeom prst="rect">
            <a:avLst/>
          </a:prstGeom>
          <a:noFill/>
          <a:ln w="571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dissolve">
                                      <p:cBhvr>
                                        <p:cTn id="7" dur="500"/>
                                        <p:tgtEl>
                                          <p:spTgt spid="5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xEl>
                                              <p:pRg st="2" end="2"/>
                                            </p:txEl>
                                          </p:spTgt>
                                        </p:tgtEl>
                                        <p:attrNameLst>
                                          <p:attrName>style.visibility</p:attrName>
                                        </p:attrNameLst>
                                      </p:cBhvr>
                                      <p:to>
                                        <p:strVal val="visible"/>
                                      </p:to>
                                    </p:set>
                                    <p:animEffect transition="in" filter="dissolve">
                                      <p:cBhvr>
                                        <p:cTn id="12" dur="500"/>
                                        <p:tgtEl>
                                          <p:spTgt spid="51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dissolve">
                                      <p:cBhvr>
                                        <p:cTn id="17" dur="500"/>
                                        <p:tgtEl>
                                          <p:spTgt spid="51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4">
                                            <p:txEl>
                                              <p:pRg st="6" end="6"/>
                                            </p:txEl>
                                          </p:spTgt>
                                        </p:tgtEl>
                                        <p:attrNameLst>
                                          <p:attrName>style.visibility</p:attrName>
                                        </p:attrNameLst>
                                      </p:cBhvr>
                                      <p:to>
                                        <p:strVal val="visible"/>
                                      </p:to>
                                    </p:set>
                                    <p:animEffect transition="in" filter="dissolve">
                                      <p:cBhvr>
                                        <p:cTn id="22" dur="500"/>
                                        <p:tgtEl>
                                          <p:spTgt spid="51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2286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Economic Resources</a:t>
            </a:r>
            <a:endParaRPr lang="en-CA" sz="3200">
              <a:solidFill>
                <a:schemeClr val="accent2"/>
              </a:solidFill>
              <a:latin typeface="Arial" charset="0"/>
            </a:endParaRPr>
          </a:p>
        </p:txBody>
      </p:sp>
      <p:sp>
        <p:nvSpPr>
          <p:cNvPr id="43011" name="Rectangle 3"/>
          <p:cNvSpPr>
            <a:spLocks noGrp="1" noChangeArrowheads="1"/>
          </p:cNvSpPr>
          <p:nvPr>
            <p:ph idx="1"/>
          </p:nvPr>
        </p:nvSpPr>
        <p:spPr>
          <a:xfrm>
            <a:off x="250825" y="1557338"/>
            <a:ext cx="6324600" cy="4572000"/>
          </a:xfrm>
        </p:spPr>
        <p:txBody>
          <a:bodyPr/>
          <a:lstStyle/>
          <a:p>
            <a:pPr indent="0" eaLnBrk="1" hangingPunct="1">
              <a:spcBef>
                <a:spcPct val="0"/>
              </a:spcBef>
              <a:buFontTx/>
              <a:buNone/>
            </a:pPr>
            <a:r>
              <a:rPr lang="en-US" sz="2000" b="1" smtClean="0">
                <a:latin typeface="Arial" charset="0"/>
              </a:rPr>
              <a:t>Economic resources</a:t>
            </a:r>
            <a:r>
              <a:rPr lang="en-US" sz="2000" smtClean="0">
                <a:latin typeface="Arial" charset="0"/>
              </a:rPr>
              <a:t>, also known as </a:t>
            </a:r>
            <a:r>
              <a:rPr lang="en-US" sz="2000" b="1" smtClean="0">
                <a:latin typeface="Arial" charset="0"/>
              </a:rPr>
              <a:t>factors of production</a:t>
            </a:r>
            <a:r>
              <a:rPr lang="en-US" sz="2000" smtClean="0">
                <a:latin typeface="Arial" charset="0"/>
              </a:rPr>
              <a:t>, are the means through which goods and services are made available to consumers.</a:t>
            </a:r>
          </a:p>
          <a:p>
            <a:pPr indent="0" eaLnBrk="1" hangingPunct="1">
              <a:spcBef>
                <a:spcPct val="0"/>
              </a:spcBef>
              <a:buFontTx/>
              <a:buNone/>
            </a:pPr>
            <a:r>
              <a:rPr lang="en-US" sz="2000" smtClean="0">
                <a:latin typeface="Arial" charset="0"/>
              </a:rPr>
              <a:t> </a:t>
            </a:r>
          </a:p>
          <a:p>
            <a:pPr indent="0" eaLnBrk="1" hangingPunct="1">
              <a:spcBef>
                <a:spcPct val="0"/>
              </a:spcBef>
              <a:buFontTx/>
              <a:buNone/>
            </a:pPr>
            <a:r>
              <a:rPr lang="en-US" sz="2000" smtClean="0">
                <a:latin typeface="Arial" charset="0"/>
              </a:rPr>
              <a:t>Most products require a combination of</a:t>
            </a:r>
          </a:p>
          <a:p>
            <a:pPr marL="534988" lvl="1" indent="-266700" eaLnBrk="1" hangingPunct="1">
              <a:spcBef>
                <a:spcPct val="0"/>
              </a:spcBef>
              <a:buFontTx/>
              <a:buChar char="•"/>
            </a:pPr>
            <a:r>
              <a:rPr lang="en-US" sz="2000" smtClean="0">
                <a:latin typeface="Arial" charset="0"/>
              </a:rPr>
              <a:t>natural resources</a:t>
            </a:r>
          </a:p>
          <a:p>
            <a:pPr marL="534988" lvl="1" indent="-266700" eaLnBrk="1" hangingPunct="1">
              <a:spcBef>
                <a:spcPct val="0"/>
              </a:spcBef>
              <a:buFontTx/>
              <a:buChar char="•"/>
            </a:pPr>
            <a:r>
              <a:rPr lang="en-US" sz="2000" smtClean="0">
                <a:latin typeface="Arial" charset="0"/>
              </a:rPr>
              <a:t>human resources</a:t>
            </a:r>
          </a:p>
          <a:p>
            <a:pPr marL="534988" lvl="1" indent="-266700" eaLnBrk="1" hangingPunct="1">
              <a:spcBef>
                <a:spcPct val="0"/>
              </a:spcBef>
              <a:buFontTx/>
              <a:buChar char="•"/>
            </a:pPr>
            <a:r>
              <a:rPr lang="en-US" sz="2000" smtClean="0">
                <a:latin typeface="Arial" charset="0"/>
              </a:rPr>
              <a:t>capital resources</a:t>
            </a:r>
          </a:p>
          <a:p>
            <a:pPr marL="534988" lvl="1" indent="-266700" eaLnBrk="1" hangingPunct="1">
              <a:spcBef>
                <a:spcPct val="0"/>
              </a:spcBef>
            </a:pPr>
            <a:endParaRPr lang="en-US" sz="2000" smtClean="0">
              <a:latin typeface="Arial" charset="0"/>
            </a:endParaRPr>
          </a:p>
          <a:p>
            <a:pPr indent="0" eaLnBrk="1" hangingPunct="1">
              <a:spcBef>
                <a:spcPct val="0"/>
              </a:spcBef>
              <a:buFontTx/>
              <a:buNone/>
            </a:pPr>
            <a:r>
              <a:rPr lang="en-US" sz="2000" smtClean="0">
                <a:latin typeface="Arial" charset="0"/>
              </a:rPr>
              <a:t>Businesses are </a:t>
            </a:r>
            <a:r>
              <a:rPr lang="en-US" sz="2000" b="1" smtClean="0">
                <a:latin typeface="Arial" charset="0"/>
              </a:rPr>
              <a:t>interdependent,</a:t>
            </a:r>
            <a:r>
              <a:rPr lang="en-US" sz="2000" smtClean="0">
                <a:latin typeface="Arial" charset="0"/>
              </a:rPr>
              <a:t> which means they rely on the goods and services from a variety of businesses to satisfy consumer needs and wants.</a:t>
            </a:r>
            <a:endParaRPr lang="en-CA" sz="2000" smtClean="0">
              <a:latin typeface="Arial" charset="0"/>
            </a:endParaRPr>
          </a:p>
        </p:txBody>
      </p:sp>
      <p:sp>
        <p:nvSpPr>
          <p:cNvPr id="14338" name="Slide Number Placeholder 5"/>
          <p:cNvSpPr>
            <a:spLocks noGrp="1"/>
          </p:cNvSpPr>
          <p:nvPr>
            <p:ph type="sldNum" sz="quarter" idx="12"/>
          </p:nvPr>
        </p:nvSpPr>
        <p:spPr/>
        <p:txBody>
          <a:bodyPr/>
          <a:lstStyle/>
          <a:p>
            <a:pPr>
              <a:defRPr/>
            </a:pPr>
            <a:fld id="{3DFC9B16-1639-4A36-B506-63E1CA5C8900}" type="slidenum">
              <a:rPr lang="en-CA"/>
              <a:pPr>
                <a:defRPr/>
              </a:pPr>
              <a:t>40</a:t>
            </a:fld>
            <a:endParaRPr lang="en-CA"/>
          </a:p>
        </p:txBody>
      </p:sp>
      <p:pic>
        <p:nvPicPr>
          <p:cNvPr id="43013" name="Picture 4" descr="IMG_2505"/>
          <p:cNvPicPr>
            <a:picLocks noChangeAspect="1" noChangeArrowheads="1"/>
          </p:cNvPicPr>
          <p:nvPr/>
        </p:nvPicPr>
        <p:blipFill>
          <a:blip r:embed="rId3" cstate="print"/>
          <a:srcRect/>
          <a:stretch>
            <a:fillRect/>
          </a:stretch>
        </p:blipFill>
        <p:spPr bwMode="auto">
          <a:xfrm>
            <a:off x="6659563" y="549275"/>
            <a:ext cx="2203450" cy="3240088"/>
          </a:xfrm>
          <a:prstGeom prst="rect">
            <a:avLst/>
          </a:prstGeom>
          <a:noFill/>
          <a:ln w="57150">
            <a:solidFill>
              <a:srgbClr val="99CC00"/>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04800" y="3048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Demand, Supply, and Price</a:t>
            </a:r>
            <a:endParaRPr lang="en-CA" sz="3200">
              <a:solidFill>
                <a:schemeClr val="accent2"/>
              </a:solidFill>
              <a:latin typeface="Arial" charset="0"/>
            </a:endParaRPr>
          </a:p>
        </p:txBody>
      </p:sp>
      <p:sp>
        <p:nvSpPr>
          <p:cNvPr id="44035" name="Rectangle 3"/>
          <p:cNvSpPr>
            <a:spLocks noGrp="1" noChangeArrowheads="1"/>
          </p:cNvSpPr>
          <p:nvPr>
            <p:ph idx="1"/>
          </p:nvPr>
        </p:nvSpPr>
        <p:spPr>
          <a:xfrm>
            <a:off x="395288" y="1557338"/>
            <a:ext cx="5976937" cy="4608512"/>
          </a:xfrm>
        </p:spPr>
        <p:txBody>
          <a:bodyPr/>
          <a:lstStyle/>
          <a:p>
            <a:pPr indent="0" eaLnBrk="1" hangingPunct="1">
              <a:lnSpc>
                <a:spcPct val="80000"/>
              </a:lnSpc>
              <a:spcBef>
                <a:spcPct val="0"/>
              </a:spcBef>
              <a:buFontTx/>
              <a:buNone/>
              <a:tabLst>
                <a:tab pos="177800" algn="l"/>
              </a:tabLst>
            </a:pPr>
            <a:endParaRPr lang="en-US" sz="1200" b="1" smtClean="0">
              <a:solidFill>
                <a:schemeClr val="accent2"/>
              </a:solidFill>
              <a:latin typeface="Arial" charset="0"/>
            </a:endParaRPr>
          </a:p>
          <a:p>
            <a:pPr indent="0" eaLnBrk="1" hangingPunct="1">
              <a:lnSpc>
                <a:spcPct val="80000"/>
              </a:lnSpc>
              <a:spcBef>
                <a:spcPct val="0"/>
              </a:spcBef>
              <a:buFontTx/>
              <a:buNone/>
              <a:tabLst>
                <a:tab pos="177800" algn="l"/>
              </a:tabLst>
            </a:pPr>
            <a:r>
              <a:rPr lang="en-US" sz="2000" b="1" smtClean="0">
                <a:solidFill>
                  <a:schemeClr val="accent2"/>
                </a:solidFill>
                <a:latin typeface="Arial" charset="0"/>
              </a:rPr>
              <a:t>Law of Demand</a:t>
            </a:r>
          </a:p>
          <a:p>
            <a:pPr indent="0" eaLnBrk="1" hangingPunct="1">
              <a:lnSpc>
                <a:spcPct val="80000"/>
              </a:lnSpc>
              <a:spcBef>
                <a:spcPct val="0"/>
              </a:spcBef>
              <a:buFontTx/>
              <a:buNone/>
              <a:tabLst>
                <a:tab pos="177800" algn="l"/>
              </a:tabLst>
            </a:pPr>
            <a:r>
              <a:rPr lang="en-US" sz="2000" b="1" smtClean="0">
                <a:latin typeface="Arial" charset="0"/>
              </a:rPr>
              <a:t>Demand</a:t>
            </a:r>
            <a:r>
              <a:rPr lang="en-US" sz="2000" smtClean="0">
                <a:latin typeface="Arial" charset="0"/>
              </a:rPr>
              <a:t> is the quantity of a good or service that consumers are willing and able to buy at a particular price. </a:t>
            </a:r>
          </a:p>
          <a:p>
            <a:pPr indent="0" eaLnBrk="1" hangingPunct="1">
              <a:lnSpc>
                <a:spcPct val="10000"/>
              </a:lnSpc>
              <a:spcBef>
                <a:spcPct val="0"/>
              </a:spcBef>
              <a:buFontTx/>
              <a:buNone/>
              <a:tabLst>
                <a:tab pos="177800" algn="l"/>
              </a:tabLst>
            </a:pPr>
            <a:endParaRPr lang="en-US" sz="2000" smtClean="0">
              <a:latin typeface="Arial" charset="0"/>
            </a:endParaRPr>
          </a:p>
          <a:p>
            <a:pPr indent="0" eaLnBrk="1" hangingPunct="1">
              <a:lnSpc>
                <a:spcPct val="80000"/>
              </a:lnSpc>
              <a:spcBef>
                <a:spcPct val="0"/>
              </a:spcBef>
              <a:buFontTx/>
              <a:buNone/>
              <a:tabLst>
                <a:tab pos="177800" algn="l"/>
              </a:tabLst>
            </a:pPr>
            <a:r>
              <a:rPr lang="en-US" sz="2000" b="1" smtClean="0">
                <a:latin typeface="Arial" charset="0"/>
              </a:rPr>
              <a:t>Law of demand</a:t>
            </a:r>
            <a:r>
              <a:rPr lang="en-US" sz="2000" smtClean="0">
                <a:latin typeface="Arial" charset="0"/>
              </a:rPr>
              <a:t> and its relationship to prices and consumers is defined as the following: </a:t>
            </a:r>
          </a:p>
          <a:p>
            <a:pPr marL="803275" lvl="3" indent="-263525" eaLnBrk="1" hangingPunct="1">
              <a:lnSpc>
                <a:spcPct val="90000"/>
              </a:lnSpc>
              <a:spcBef>
                <a:spcPct val="0"/>
              </a:spcBef>
              <a:buFontTx/>
              <a:buChar char="•"/>
              <a:tabLst>
                <a:tab pos="177800" algn="l"/>
              </a:tabLst>
            </a:pPr>
            <a:r>
              <a:rPr lang="en-US" smtClean="0">
                <a:latin typeface="Arial" charset="0"/>
              </a:rPr>
              <a:t>When prices </a:t>
            </a:r>
            <a:r>
              <a:rPr lang="en-US" smtClean="0">
                <a:latin typeface="Arial" charset="0"/>
                <a:sym typeface="Wingdings" pitchFamily="2" charset="2"/>
              </a:rPr>
              <a:t> </a:t>
            </a:r>
            <a:r>
              <a:rPr lang="en-US" smtClean="0">
                <a:latin typeface="Arial" charset="0"/>
              </a:rPr>
              <a:t>decrease consumers buy more and  demand goes up </a:t>
            </a:r>
            <a:r>
              <a:rPr lang="en-US" smtClean="0">
                <a:latin typeface="Arial" charset="0"/>
                <a:sym typeface="Wingdings" pitchFamily="2" charset="2"/>
              </a:rPr>
              <a:t></a:t>
            </a:r>
            <a:r>
              <a:rPr lang="en-US" smtClean="0">
                <a:latin typeface="Arial" charset="0"/>
              </a:rPr>
              <a:t>.</a:t>
            </a:r>
          </a:p>
          <a:p>
            <a:pPr marL="803275" lvl="3" indent="-263525" eaLnBrk="1" hangingPunct="1">
              <a:lnSpc>
                <a:spcPct val="90000"/>
              </a:lnSpc>
              <a:spcBef>
                <a:spcPct val="0"/>
              </a:spcBef>
              <a:buFontTx/>
              <a:buChar char="•"/>
              <a:tabLst>
                <a:tab pos="177800" algn="l"/>
              </a:tabLst>
            </a:pPr>
            <a:r>
              <a:rPr lang="en-US" smtClean="0">
                <a:latin typeface="Arial" charset="0"/>
              </a:rPr>
              <a:t>When prices </a:t>
            </a:r>
            <a:r>
              <a:rPr lang="en-US" smtClean="0">
                <a:latin typeface="Arial" charset="0"/>
                <a:sym typeface="Wingdings" pitchFamily="2" charset="2"/>
              </a:rPr>
              <a:t> </a:t>
            </a:r>
            <a:r>
              <a:rPr lang="en-US" smtClean="0">
                <a:latin typeface="Arial" charset="0"/>
              </a:rPr>
              <a:t>increase consumers buy less; demand goes down </a:t>
            </a:r>
            <a:r>
              <a:rPr lang="en-US" smtClean="0">
                <a:latin typeface="Arial" charset="0"/>
                <a:sym typeface="Wingdings" pitchFamily="2" charset="2"/>
              </a:rPr>
              <a:t></a:t>
            </a:r>
            <a:r>
              <a:rPr lang="en-US" smtClean="0">
                <a:latin typeface="Arial" charset="0"/>
              </a:rPr>
              <a:t>.</a:t>
            </a:r>
          </a:p>
          <a:p>
            <a:pPr marL="179388" lvl="1" indent="1588" eaLnBrk="1" hangingPunct="1">
              <a:lnSpc>
                <a:spcPct val="80000"/>
              </a:lnSpc>
              <a:spcBef>
                <a:spcPct val="0"/>
              </a:spcBef>
              <a:buFontTx/>
              <a:buChar char="•"/>
              <a:tabLst>
                <a:tab pos="177800" algn="l"/>
              </a:tabLst>
            </a:pPr>
            <a:endParaRPr lang="en-US" sz="2000" smtClean="0">
              <a:latin typeface="Arial" charset="0"/>
            </a:endParaRPr>
          </a:p>
          <a:p>
            <a:pPr indent="0" eaLnBrk="1" hangingPunct="1">
              <a:lnSpc>
                <a:spcPct val="80000"/>
              </a:lnSpc>
              <a:spcBef>
                <a:spcPct val="0"/>
              </a:spcBef>
              <a:buFontTx/>
              <a:buNone/>
              <a:tabLst>
                <a:tab pos="177800" algn="l"/>
              </a:tabLst>
            </a:pPr>
            <a:r>
              <a:rPr lang="en-US" sz="2000" smtClean="0">
                <a:latin typeface="Arial" charset="0"/>
              </a:rPr>
              <a:t>Several conditions that create demand are </a:t>
            </a:r>
            <a:r>
              <a:rPr lang="en-US" sz="1600" smtClean="0">
                <a:latin typeface="Arial" charset="0"/>
              </a:rPr>
              <a:t>	</a:t>
            </a:r>
            <a:endParaRPr lang="en-CA" sz="1600" smtClean="0">
              <a:latin typeface="Arial" charset="0"/>
            </a:endParaRPr>
          </a:p>
        </p:txBody>
      </p:sp>
      <p:sp>
        <p:nvSpPr>
          <p:cNvPr id="16386" name="Slide Number Placeholder 5"/>
          <p:cNvSpPr>
            <a:spLocks noGrp="1"/>
          </p:cNvSpPr>
          <p:nvPr>
            <p:ph type="sldNum" sz="quarter" idx="12"/>
          </p:nvPr>
        </p:nvSpPr>
        <p:spPr/>
        <p:txBody>
          <a:bodyPr/>
          <a:lstStyle/>
          <a:p>
            <a:pPr>
              <a:defRPr/>
            </a:pPr>
            <a:fld id="{80F45F77-F179-4D21-8240-4180783D720F}" type="slidenum">
              <a:rPr lang="en-CA"/>
              <a:pPr>
                <a:defRPr/>
              </a:pPr>
              <a:t>41</a:t>
            </a:fld>
            <a:endParaRPr lang="en-CA"/>
          </a:p>
        </p:txBody>
      </p:sp>
      <p:pic>
        <p:nvPicPr>
          <p:cNvPr id="44037" name="Picture 4" descr="IMG_2465"/>
          <p:cNvPicPr>
            <a:picLocks noChangeAspect="1" noChangeArrowheads="1"/>
          </p:cNvPicPr>
          <p:nvPr/>
        </p:nvPicPr>
        <p:blipFill>
          <a:blip r:embed="rId3" cstate="print"/>
          <a:srcRect/>
          <a:stretch>
            <a:fillRect/>
          </a:stretch>
        </p:blipFill>
        <p:spPr bwMode="auto">
          <a:xfrm>
            <a:off x="6516688" y="333375"/>
            <a:ext cx="2320925" cy="3095625"/>
          </a:xfrm>
          <a:prstGeom prst="rect">
            <a:avLst/>
          </a:prstGeom>
          <a:noFill/>
          <a:ln w="57150">
            <a:solidFill>
              <a:srgbClr val="009900"/>
            </a:solidFill>
            <a:miter lim="800000"/>
            <a:headEnd/>
            <a:tailEnd/>
          </a:ln>
        </p:spPr>
      </p:pic>
      <p:sp>
        <p:nvSpPr>
          <p:cNvPr id="44038" name="Text Box 5"/>
          <p:cNvSpPr txBox="1">
            <a:spLocks noChangeArrowheads="1"/>
          </p:cNvSpPr>
          <p:nvPr/>
        </p:nvSpPr>
        <p:spPr bwMode="auto">
          <a:xfrm>
            <a:off x="827088" y="5229225"/>
            <a:ext cx="2954337" cy="701675"/>
          </a:xfrm>
          <a:prstGeom prst="rect">
            <a:avLst/>
          </a:prstGeom>
          <a:noFill/>
          <a:ln w="9525">
            <a:noFill/>
            <a:miter lim="800000"/>
            <a:headEnd/>
            <a:tailEnd/>
          </a:ln>
        </p:spPr>
        <p:txBody>
          <a:bodyPr wrap="none">
            <a:spAutoFit/>
          </a:bodyPr>
          <a:lstStyle/>
          <a:p>
            <a:pPr marL="357188" indent="-268288">
              <a:buFontTx/>
              <a:buChar char="•"/>
            </a:pPr>
            <a:r>
              <a:rPr lang="en-US" sz="2000">
                <a:latin typeface="Arial" charset="0"/>
              </a:rPr>
              <a:t>consumer awareness</a:t>
            </a:r>
          </a:p>
          <a:p>
            <a:pPr marL="357188" indent="-268288">
              <a:buFontTx/>
              <a:buChar char="•"/>
            </a:pPr>
            <a:r>
              <a:rPr lang="en-US" sz="2000">
                <a:latin typeface="Arial" charset="0"/>
              </a:rPr>
              <a:t>price</a:t>
            </a:r>
          </a:p>
        </p:txBody>
      </p:sp>
      <p:sp>
        <p:nvSpPr>
          <p:cNvPr id="44039" name="Text Box 6"/>
          <p:cNvSpPr txBox="1">
            <a:spLocks noChangeArrowheads="1"/>
          </p:cNvSpPr>
          <p:nvPr/>
        </p:nvSpPr>
        <p:spPr bwMode="auto">
          <a:xfrm>
            <a:off x="4140200" y="5229225"/>
            <a:ext cx="1879600" cy="701675"/>
          </a:xfrm>
          <a:prstGeom prst="rect">
            <a:avLst/>
          </a:prstGeom>
          <a:noFill/>
          <a:ln w="9525">
            <a:noFill/>
            <a:miter lim="800000"/>
            <a:headEnd/>
            <a:tailEnd/>
          </a:ln>
        </p:spPr>
        <p:txBody>
          <a:bodyPr>
            <a:spAutoFit/>
          </a:bodyPr>
          <a:lstStyle/>
          <a:p>
            <a:pPr marL="268288" indent="-268288">
              <a:buFontTx/>
              <a:buChar char="•"/>
            </a:pPr>
            <a:r>
              <a:rPr lang="en-US" sz="2000">
                <a:latin typeface="Arial" charset="0"/>
              </a:rPr>
              <a:t>supply</a:t>
            </a:r>
          </a:p>
          <a:p>
            <a:pPr marL="268288" indent="-268288">
              <a:buFontTx/>
              <a:buChar char="•"/>
            </a:pPr>
            <a:r>
              <a:rPr lang="en-US" sz="2000">
                <a:latin typeface="Arial" charset="0"/>
              </a:rPr>
              <a:t>accessibility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04800" y="228600"/>
            <a:ext cx="7772400" cy="1143000"/>
          </a:xfrm>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accent2"/>
                </a:solidFill>
                <a:latin typeface="Arial" charset="0"/>
              </a:rPr>
              <a:t>Demand, Supply, and Price</a:t>
            </a:r>
            <a:endParaRPr lang="en-CA" sz="3200">
              <a:solidFill>
                <a:schemeClr val="accent2"/>
              </a:solidFill>
              <a:latin typeface="Arial" charset="0"/>
            </a:endParaRPr>
          </a:p>
        </p:txBody>
      </p:sp>
      <p:sp>
        <p:nvSpPr>
          <p:cNvPr id="45059" name="Rectangle 3"/>
          <p:cNvSpPr>
            <a:spLocks noGrp="1" noChangeArrowheads="1"/>
          </p:cNvSpPr>
          <p:nvPr>
            <p:ph idx="1"/>
          </p:nvPr>
        </p:nvSpPr>
        <p:spPr>
          <a:xfrm>
            <a:off x="381000" y="1676400"/>
            <a:ext cx="6858000" cy="4876800"/>
          </a:xfrm>
        </p:spPr>
        <p:txBody>
          <a:bodyPr/>
          <a:lstStyle/>
          <a:p>
            <a:pPr indent="0" eaLnBrk="1" hangingPunct="1">
              <a:lnSpc>
                <a:spcPct val="80000"/>
              </a:lnSpc>
              <a:spcBef>
                <a:spcPct val="0"/>
              </a:spcBef>
              <a:buFontTx/>
              <a:buNone/>
            </a:pPr>
            <a:r>
              <a:rPr lang="en-US" sz="2000" b="1" smtClean="0">
                <a:solidFill>
                  <a:schemeClr val="accent2"/>
                </a:solidFill>
                <a:latin typeface="Arial" charset="0"/>
              </a:rPr>
              <a:t>Law of Supply</a:t>
            </a:r>
          </a:p>
          <a:p>
            <a:pPr indent="0" eaLnBrk="1" hangingPunct="1">
              <a:lnSpc>
                <a:spcPct val="80000"/>
              </a:lnSpc>
              <a:spcBef>
                <a:spcPct val="0"/>
              </a:spcBef>
              <a:buFontTx/>
              <a:buNone/>
            </a:pPr>
            <a:r>
              <a:rPr lang="en-US" sz="2000" b="1" smtClean="0">
                <a:latin typeface="Arial" charset="0"/>
              </a:rPr>
              <a:t>Supply</a:t>
            </a:r>
            <a:r>
              <a:rPr lang="en-US" sz="2000" smtClean="0">
                <a:latin typeface="Arial" charset="0"/>
              </a:rPr>
              <a:t> is the quantity of a good or service that businesses</a:t>
            </a:r>
          </a:p>
          <a:p>
            <a:pPr indent="0" eaLnBrk="1" hangingPunct="1">
              <a:lnSpc>
                <a:spcPct val="80000"/>
              </a:lnSpc>
              <a:spcBef>
                <a:spcPct val="0"/>
              </a:spcBef>
              <a:buFontTx/>
              <a:buNone/>
            </a:pPr>
            <a:r>
              <a:rPr lang="en-US" sz="2000" smtClean="0">
                <a:latin typeface="Arial" charset="0"/>
              </a:rPr>
              <a:t>are willing and able to provide within a range of prices that</a:t>
            </a:r>
          </a:p>
          <a:p>
            <a:pPr indent="0" eaLnBrk="1" hangingPunct="1">
              <a:lnSpc>
                <a:spcPct val="80000"/>
              </a:lnSpc>
              <a:spcBef>
                <a:spcPct val="0"/>
              </a:spcBef>
              <a:buFontTx/>
              <a:buNone/>
            </a:pPr>
            <a:r>
              <a:rPr lang="en-US" sz="2000" smtClean="0">
                <a:latin typeface="Arial" charset="0"/>
              </a:rPr>
              <a:t>people would be willing to pay. Increasing the quantity</a:t>
            </a:r>
          </a:p>
          <a:p>
            <a:pPr indent="0" eaLnBrk="1" hangingPunct="1">
              <a:lnSpc>
                <a:spcPct val="80000"/>
              </a:lnSpc>
              <a:spcBef>
                <a:spcPct val="0"/>
              </a:spcBef>
              <a:buFontTx/>
              <a:buNone/>
            </a:pPr>
            <a:r>
              <a:rPr lang="en-US" sz="2000" smtClean="0">
                <a:latin typeface="Arial" charset="0"/>
              </a:rPr>
              <a:t>supplied as prices increase is called the </a:t>
            </a:r>
            <a:r>
              <a:rPr lang="en-US" sz="2000" b="1" smtClean="0">
                <a:latin typeface="Arial" charset="0"/>
              </a:rPr>
              <a:t>law of supply</a:t>
            </a:r>
            <a:r>
              <a:rPr lang="en-US" sz="2000" smtClean="0">
                <a:latin typeface="Arial" charset="0"/>
              </a:rPr>
              <a:t>.</a:t>
            </a:r>
          </a:p>
          <a:p>
            <a:pPr indent="0" eaLnBrk="1" hangingPunct="1">
              <a:lnSpc>
                <a:spcPct val="80000"/>
              </a:lnSpc>
              <a:spcBef>
                <a:spcPct val="0"/>
              </a:spcBef>
              <a:buFontTx/>
              <a:buNone/>
            </a:pPr>
            <a:endParaRPr lang="en-US" sz="2000" smtClean="0">
              <a:latin typeface="Arial" charset="0"/>
            </a:endParaRPr>
          </a:p>
          <a:p>
            <a:pPr indent="0" eaLnBrk="1" hangingPunct="1">
              <a:lnSpc>
                <a:spcPct val="80000"/>
              </a:lnSpc>
              <a:spcBef>
                <a:spcPct val="0"/>
              </a:spcBef>
              <a:buFontTx/>
              <a:buNone/>
            </a:pPr>
            <a:r>
              <a:rPr lang="en-US" sz="2000" smtClean="0">
                <a:latin typeface="Arial" charset="0"/>
              </a:rPr>
              <a:t>Several </a:t>
            </a:r>
            <a:r>
              <a:rPr lang="en-US" sz="2000" b="1" smtClean="0">
                <a:latin typeface="Arial" charset="0"/>
              </a:rPr>
              <a:t>conditions</a:t>
            </a:r>
            <a:r>
              <a:rPr lang="en-US" sz="2000" smtClean="0">
                <a:latin typeface="Arial" charset="0"/>
              </a:rPr>
              <a:t> that affect supply are</a:t>
            </a:r>
          </a:p>
          <a:p>
            <a:pPr marL="534988" lvl="1" indent="-355600" eaLnBrk="1" hangingPunct="1">
              <a:lnSpc>
                <a:spcPct val="80000"/>
              </a:lnSpc>
              <a:spcBef>
                <a:spcPct val="0"/>
              </a:spcBef>
              <a:buFontTx/>
              <a:buChar char="•"/>
            </a:pPr>
            <a:r>
              <a:rPr lang="en-US" sz="2000" smtClean="0">
                <a:latin typeface="Arial" charset="0"/>
              </a:rPr>
              <a:t>the cost of producing or providing a good or service</a:t>
            </a:r>
          </a:p>
          <a:p>
            <a:pPr marL="534988" lvl="1" indent="-355600" eaLnBrk="1" hangingPunct="1">
              <a:lnSpc>
                <a:spcPct val="80000"/>
              </a:lnSpc>
              <a:spcBef>
                <a:spcPct val="0"/>
              </a:spcBef>
              <a:buFontTx/>
              <a:buChar char="•"/>
            </a:pPr>
            <a:r>
              <a:rPr lang="en-US" sz="2000" smtClean="0">
                <a:latin typeface="Arial" charset="0"/>
              </a:rPr>
              <a:t>the price consumers are willing to pay for it</a:t>
            </a:r>
          </a:p>
          <a:p>
            <a:pPr marL="534988" lvl="1" indent="-355600" eaLnBrk="1" hangingPunct="1">
              <a:lnSpc>
                <a:spcPct val="80000"/>
              </a:lnSpc>
              <a:spcBef>
                <a:spcPct val="0"/>
              </a:spcBef>
              <a:buFontTx/>
              <a:buChar char="•"/>
            </a:pPr>
            <a:endParaRPr lang="en-US" sz="2000" smtClean="0">
              <a:latin typeface="Arial" charset="0"/>
            </a:endParaRPr>
          </a:p>
          <a:p>
            <a:pPr indent="0" eaLnBrk="1" hangingPunct="1">
              <a:lnSpc>
                <a:spcPct val="80000"/>
              </a:lnSpc>
              <a:spcBef>
                <a:spcPct val="0"/>
              </a:spcBef>
              <a:buFontTx/>
              <a:buNone/>
            </a:pPr>
            <a:r>
              <a:rPr lang="en-US" sz="2000" b="1" smtClean="0">
                <a:solidFill>
                  <a:schemeClr val="accent2"/>
                </a:solidFill>
                <a:latin typeface="Arial" charset="0"/>
              </a:rPr>
              <a:t>Relating Price to Supply and Demand</a:t>
            </a:r>
          </a:p>
          <a:p>
            <a:pPr indent="0" eaLnBrk="1" hangingPunct="1">
              <a:lnSpc>
                <a:spcPct val="80000"/>
              </a:lnSpc>
              <a:spcBef>
                <a:spcPct val="0"/>
              </a:spcBef>
              <a:buFontTx/>
              <a:buNone/>
            </a:pPr>
            <a:r>
              <a:rPr lang="en-US" sz="2000" b="1" smtClean="0">
                <a:latin typeface="Arial" charset="0"/>
              </a:rPr>
              <a:t>Price</a:t>
            </a:r>
            <a:r>
              <a:rPr lang="en-US" sz="2000" smtClean="0">
                <a:latin typeface="Arial" charset="0"/>
              </a:rPr>
              <a:t> is determined by supply and demand as well as the</a:t>
            </a:r>
          </a:p>
          <a:p>
            <a:pPr indent="0" eaLnBrk="1" hangingPunct="1">
              <a:lnSpc>
                <a:spcPct val="80000"/>
              </a:lnSpc>
              <a:spcBef>
                <a:spcPct val="0"/>
              </a:spcBef>
              <a:buFontTx/>
              <a:buNone/>
            </a:pPr>
            <a:r>
              <a:rPr lang="en-US" sz="2000" smtClean="0">
                <a:latin typeface="Arial" charset="0"/>
              </a:rPr>
              <a:t>cost of producing or providing the good or service.</a:t>
            </a:r>
            <a:endParaRPr lang="en-CA" sz="2000" smtClean="0">
              <a:latin typeface="Arial" charset="0"/>
            </a:endParaRPr>
          </a:p>
        </p:txBody>
      </p:sp>
      <p:sp>
        <p:nvSpPr>
          <p:cNvPr id="17410" name="Slide Number Placeholder 5"/>
          <p:cNvSpPr>
            <a:spLocks noGrp="1"/>
          </p:cNvSpPr>
          <p:nvPr>
            <p:ph type="sldNum" sz="quarter" idx="12"/>
          </p:nvPr>
        </p:nvSpPr>
        <p:spPr/>
        <p:txBody>
          <a:bodyPr/>
          <a:lstStyle/>
          <a:p>
            <a:pPr>
              <a:defRPr/>
            </a:pPr>
            <a:fld id="{16EE2E09-F038-45F5-A28C-2C92028F327B}" type="slidenum">
              <a:rPr lang="en-CA"/>
              <a:pPr>
                <a:defRPr/>
              </a:pPr>
              <a:t>42</a:t>
            </a:fld>
            <a:endParaRPr lang="en-CA"/>
          </a:p>
        </p:txBody>
      </p:sp>
      <p:pic>
        <p:nvPicPr>
          <p:cNvPr id="45061" name="Picture 4" descr="IMG_2569"/>
          <p:cNvPicPr>
            <a:picLocks noChangeAspect="1" noChangeArrowheads="1"/>
          </p:cNvPicPr>
          <p:nvPr/>
        </p:nvPicPr>
        <p:blipFill>
          <a:blip r:embed="rId3" cstate="print"/>
          <a:srcRect l="25000" t="12500" r="38321" b="5020"/>
          <a:stretch>
            <a:fillRect/>
          </a:stretch>
        </p:blipFill>
        <p:spPr bwMode="auto">
          <a:xfrm>
            <a:off x="7308850" y="908050"/>
            <a:ext cx="1625600" cy="4876800"/>
          </a:xfrm>
          <a:prstGeom prst="rect">
            <a:avLst/>
          </a:prstGeom>
          <a:noFill/>
          <a:ln w="57150">
            <a:solidFill>
              <a:srgbClr val="FFCC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a:t>
            </a:r>
            <a:endParaRPr lang="en-US" dirty="0"/>
          </a:p>
        </p:txBody>
      </p:sp>
      <p:pic>
        <p:nvPicPr>
          <p:cNvPr id="5" name="Content Placeholder 4" descr="supply-and-demand-graph.png"/>
          <p:cNvPicPr>
            <a:picLocks noGrp="1" noChangeAspect="1"/>
          </p:cNvPicPr>
          <p:nvPr>
            <p:ph idx="1"/>
          </p:nvPr>
        </p:nvPicPr>
        <p:blipFill>
          <a:blip r:embed="rId2" cstate="print"/>
          <a:stretch>
            <a:fillRect/>
          </a:stretch>
        </p:blipFill>
        <p:spPr>
          <a:xfrm>
            <a:off x="2309018" y="1600200"/>
            <a:ext cx="4525963" cy="4525963"/>
          </a:xfrm>
        </p:spPr>
      </p:pic>
      <p:sp>
        <p:nvSpPr>
          <p:cNvPr id="4" name="Slide Number Placeholder 3"/>
          <p:cNvSpPr>
            <a:spLocks noGrp="1"/>
          </p:cNvSpPr>
          <p:nvPr>
            <p:ph type="sldNum" sz="quarter" idx="12"/>
          </p:nvPr>
        </p:nvSpPr>
        <p:spPr/>
        <p:txBody>
          <a:bodyPr/>
          <a:lstStyle/>
          <a:p>
            <a:pPr>
              <a:defRPr/>
            </a:pPr>
            <a:fld id="{C090D329-D5DB-46AF-8428-B10CA5750D31}" type="slidenum">
              <a:rPr lang="en-CA" smtClean="0"/>
              <a:pPr>
                <a:defRPr/>
              </a:pPr>
              <a:t>43</a:t>
            </a:fld>
            <a:endParaRPr lang="en-CA"/>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Supply</a:t>
            </a:r>
            <a:endParaRPr lang="en-US" dirty="0"/>
          </a:p>
        </p:txBody>
      </p:sp>
      <p:pic>
        <p:nvPicPr>
          <p:cNvPr id="5" name="Content Placeholder 4" descr="3-3 Equilbrium_08.jpg"/>
          <p:cNvPicPr>
            <a:picLocks noGrp="1" noChangeAspect="1"/>
          </p:cNvPicPr>
          <p:nvPr>
            <p:ph idx="1"/>
          </p:nvPr>
        </p:nvPicPr>
        <p:blipFill>
          <a:blip r:embed="rId2" cstate="print"/>
          <a:stretch>
            <a:fillRect/>
          </a:stretch>
        </p:blipFill>
        <p:spPr>
          <a:xfrm>
            <a:off x="1554691" y="1600200"/>
            <a:ext cx="6034617" cy="4525963"/>
          </a:xfrm>
        </p:spPr>
      </p:pic>
      <p:sp>
        <p:nvSpPr>
          <p:cNvPr id="4" name="Slide Number Placeholder 3"/>
          <p:cNvSpPr>
            <a:spLocks noGrp="1"/>
          </p:cNvSpPr>
          <p:nvPr>
            <p:ph type="sldNum" sz="quarter" idx="12"/>
          </p:nvPr>
        </p:nvSpPr>
        <p:spPr/>
        <p:txBody>
          <a:bodyPr/>
          <a:lstStyle/>
          <a:p>
            <a:pPr>
              <a:defRPr/>
            </a:pPr>
            <a:fld id="{C090D329-D5DB-46AF-8428-B10CA5750D31}" type="slidenum">
              <a:rPr lang="en-CA" smtClean="0"/>
              <a:pPr>
                <a:defRPr/>
              </a:pPr>
              <a:t>44</a:t>
            </a:fld>
            <a:endParaRPr lang="en-C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t>
            </a:r>
            <a:r>
              <a:rPr lang="en-US" smtClean="0"/>
              <a:t>in Demand</a:t>
            </a:r>
            <a:endParaRPr lang="en-US"/>
          </a:p>
        </p:txBody>
      </p:sp>
      <p:pic>
        <p:nvPicPr>
          <p:cNvPr id="5" name="Content Placeholder 4" descr="3-3 Equilbrium_06.jpg"/>
          <p:cNvPicPr>
            <a:picLocks noGrp="1" noChangeAspect="1"/>
          </p:cNvPicPr>
          <p:nvPr>
            <p:ph idx="1"/>
          </p:nvPr>
        </p:nvPicPr>
        <p:blipFill>
          <a:blip r:embed="rId2" cstate="print"/>
          <a:stretch>
            <a:fillRect/>
          </a:stretch>
        </p:blipFill>
        <p:spPr>
          <a:xfrm>
            <a:off x="1554691" y="1600200"/>
            <a:ext cx="6034617" cy="4525963"/>
          </a:xfrm>
        </p:spPr>
      </p:pic>
      <p:sp>
        <p:nvSpPr>
          <p:cNvPr id="4" name="Slide Number Placeholder 3"/>
          <p:cNvSpPr>
            <a:spLocks noGrp="1"/>
          </p:cNvSpPr>
          <p:nvPr>
            <p:ph type="sldNum" sz="quarter" idx="12"/>
          </p:nvPr>
        </p:nvSpPr>
        <p:spPr/>
        <p:txBody>
          <a:bodyPr/>
          <a:lstStyle/>
          <a:p>
            <a:pPr>
              <a:defRPr/>
            </a:pPr>
            <a:fld id="{C090D329-D5DB-46AF-8428-B10CA5750D31}" type="slidenum">
              <a:rPr lang="en-CA" smtClean="0"/>
              <a:pPr>
                <a:defRPr/>
              </a:pPr>
              <a:t>45</a:t>
            </a:fld>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1.1 </a:t>
            </a:r>
            <a:r>
              <a:rPr sz="3200">
                <a:solidFill>
                  <a:schemeClr val="accent2"/>
                </a:solidFill>
                <a:latin typeface="Arial" charset="0"/>
              </a:rPr>
              <a:t>What Is a Business?</a:t>
            </a:r>
            <a:endParaRPr lang="en-CA" sz="3200">
              <a:solidFill>
                <a:schemeClr val="accent2"/>
              </a:solidFill>
              <a:latin typeface="Arial" charset="0"/>
            </a:endParaRPr>
          </a:p>
        </p:txBody>
      </p:sp>
      <p:sp>
        <p:nvSpPr>
          <p:cNvPr id="6149" name="Rectangle 6"/>
          <p:cNvSpPr>
            <a:spLocks noGrp="1" noChangeArrowheads="1"/>
          </p:cNvSpPr>
          <p:nvPr>
            <p:ph idx="1"/>
          </p:nvPr>
        </p:nvSpPr>
        <p:spPr/>
        <p:txBody>
          <a:bodyPr/>
          <a:lstStyle/>
          <a:p>
            <a:pPr indent="0" eaLnBrk="1" hangingPunct="1">
              <a:lnSpc>
                <a:spcPct val="80000"/>
              </a:lnSpc>
              <a:spcBef>
                <a:spcPct val="0"/>
              </a:spcBef>
              <a:buFontTx/>
              <a:buNone/>
              <a:tabLst>
                <a:tab pos="268288" algn="l"/>
              </a:tabLst>
            </a:pPr>
            <a:r>
              <a:rPr lang="en-US" sz="2000" b="1" smtClean="0">
                <a:solidFill>
                  <a:schemeClr val="accent2"/>
                </a:solidFill>
                <a:latin typeface="Arial" charset="0"/>
              </a:rPr>
              <a:t>Large or Small</a:t>
            </a:r>
          </a:p>
          <a:p>
            <a:pPr indent="0" eaLnBrk="1" hangingPunct="1">
              <a:lnSpc>
                <a:spcPct val="80000"/>
              </a:lnSpc>
              <a:spcBef>
                <a:spcPct val="0"/>
              </a:spcBef>
              <a:buFontTx/>
              <a:buNone/>
              <a:tabLst>
                <a:tab pos="268288" algn="l"/>
              </a:tabLst>
            </a:pPr>
            <a:endParaRPr lang="en-US" sz="2000" smtClean="0">
              <a:latin typeface="Arial" charset="0"/>
            </a:endParaRPr>
          </a:p>
          <a:p>
            <a:pPr indent="0" eaLnBrk="1" hangingPunct="1">
              <a:lnSpc>
                <a:spcPct val="80000"/>
              </a:lnSpc>
              <a:spcBef>
                <a:spcPct val="0"/>
              </a:spcBef>
              <a:buFontTx/>
              <a:buNone/>
              <a:tabLst>
                <a:tab pos="268288" algn="l"/>
              </a:tabLst>
            </a:pPr>
            <a:r>
              <a:rPr lang="en-US" sz="2000" smtClean="0">
                <a:latin typeface="Arial" charset="0"/>
              </a:rPr>
              <a:t>A small or medium-sized business (SMB) can be classified by the following characteristics:</a:t>
            </a:r>
          </a:p>
          <a:p>
            <a:pPr indent="0" eaLnBrk="1" hangingPunct="1">
              <a:lnSpc>
                <a:spcPct val="80000"/>
              </a:lnSpc>
              <a:spcBef>
                <a:spcPct val="0"/>
              </a:spcBef>
              <a:buFontTx/>
              <a:buNone/>
              <a:tabLst>
                <a:tab pos="268288" algn="l"/>
              </a:tabLst>
            </a:pPr>
            <a:endParaRPr lang="en-US" sz="2000" smtClean="0">
              <a:latin typeface="Arial" charset="0"/>
            </a:endParaRPr>
          </a:p>
          <a:p>
            <a:pPr marL="446088" lvl="1" indent="-266700" eaLnBrk="1" hangingPunct="1">
              <a:lnSpc>
                <a:spcPct val="80000"/>
              </a:lnSpc>
              <a:spcBef>
                <a:spcPct val="0"/>
              </a:spcBef>
              <a:buFontTx/>
              <a:buChar char="•"/>
              <a:tabLst>
                <a:tab pos="268288" algn="l"/>
              </a:tabLst>
            </a:pPr>
            <a:r>
              <a:rPr lang="en-US" sz="2000" smtClean="0">
                <a:latin typeface="Arial" charset="0"/>
              </a:rPr>
              <a:t>employs fewer than 500 people</a:t>
            </a:r>
          </a:p>
          <a:p>
            <a:pPr marL="446088" lvl="1" indent="-266700" eaLnBrk="1" hangingPunct="1">
              <a:lnSpc>
                <a:spcPct val="80000"/>
              </a:lnSpc>
              <a:spcBef>
                <a:spcPct val="0"/>
              </a:spcBef>
              <a:buFontTx/>
              <a:buChar char="•"/>
              <a:tabLst>
                <a:tab pos="268288" algn="l"/>
              </a:tabLst>
            </a:pPr>
            <a:r>
              <a:rPr lang="en-US" sz="2000" smtClean="0">
                <a:latin typeface="Arial" charset="0"/>
              </a:rPr>
              <a:t>estimated to be over one million in Canada</a:t>
            </a:r>
          </a:p>
          <a:p>
            <a:pPr marL="446088" lvl="1" indent="-266700" eaLnBrk="1" hangingPunct="1">
              <a:lnSpc>
                <a:spcPct val="80000"/>
              </a:lnSpc>
              <a:spcBef>
                <a:spcPct val="0"/>
              </a:spcBef>
              <a:buFontTx/>
              <a:buChar char="•"/>
              <a:tabLst>
                <a:tab pos="268288" algn="l"/>
              </a:tabLst>
            </a:pPr>
            <a:r>
              <a:rPr lang="en-US" sz="2000" smtClean="0">
                <a:latin typeface="Arial" charset="0"/>
              </a:rPr>
              <a:t>provides jobs for more than 60 percent of the Canadian workforce</a:t>
            </a:r>
          </a:p>
        </p:txBody>
      </p:sp>
      <p:sp>
        <p:nvSpPr>
          <p:cNvPr id="6146" name="Slide Number Placeholder 6"/>
          <p:cNvSpPr>
            <a:spLocks noGrp="1"/>
          </p:cNvSpPr>
          <p:nvPr>
            <p:ph type="sldNum" sz="quarter" idx="12"/>
          </p:nvPr>
        </p:nvSpPr>
        <p:spPr/>
        <p:txBody>
          <a:bodyPr/>
          <a:lstStyle/>
          <a:p>
            <a:pPr>
              <a:defRPr/>
            </a:pPr>
            <a:fld id="{624C52AE-0EF6-40C4-8DCA-36E31BA0DCBB}" type="slidenum">
              <a:rPr lang="en-CA"/>
              <a:pPr>
                <a:defRPr/>
              </a:pPr>
              <a:t>5</a:t>
            </a:fld>
            <a:endParaRPr lang="en-CA"/>
          </a:p>
        </p:txBody>
      </p:sp>
      <p:pic>
        <p:nvPicPr>
          <p:cNvPr id="8197" name="Picture 4" descr="IMG_2534"/>
          <p:cNvPicPr>
            <a:picLocks noChangeAspect="1" noChangeArrowheads="1"/>
          </p:cNvPicPr>
          <p:nvPr/>
        </p:nvPicPr>
        <p:blipFill>
          <a:blip r:embed="rId3" cstate="print"/>
          <a:srcRect l="9399" r="3149" b="8333"/>
          <a:stretch>
            <a:fillRect/>
          </a:stretch>
        </p:blipFill>
        <p:spPr bwMode="auto">
          <a:xfrm>
            <a:off x="6443663" y="333375"/>
            <a:ext cx="2155825" cy="1695450"/>
          </a:xfrm>
          <a:prstGeom prst="rect">
            <a:avLst/>
          </a:prstGeom>
          <a:noFill/>
          <a:ln w="57150">
            <a:solidFill>
              <a:schemeClr val="accent2"/>
            </a:solidFill>
            <a:miter lim="800000"/>
            <a:headEnd/>
            <a:tailEnd/>
          </a:ln>
        </p:spPr>
      </p:pic>
      <p:sp>
        <p:nvSpPr>
          <p:cNvPr id="6150" name="Text Box 7"/>
          <p:cNvSpPr txBox="1">
            <a:spLocks noChangeArrowheads="1"/>
          </p:cNvSpPr>
          <p:nvPr/>
        </p:nvSpPr>
        <p:spPr bwMode="auto">
          <a:xfrm>
            <a:off x="539750" y="4005263"/>
            <a:ext cx="7272338" cy="701675"/>
          </a:xfrm>
          <a:prstGeom prst="rect">
            <a:avLst/>
          </a:prstGeom>
          <a:noFill/>
          <a:ln w="9525">
            <a:noFill/>
            <a:miter lim="800000"/>
            <a:headEnd/>
            <a:tailEnd/>
          </a:ln>
        </p:spPr>
        <p:txBody>
          <a:bodyPr>
            <a:spAutoFit/>
          </a:bodyPr>
          <a:lstStyle/>
          <a:p>
            <a:r>
              <a:rPr lang="en-US" sz="2000" b="1">
                <a:solidFill>
                  <a:schemeClr val="accent2"/>
                </a:solidFill>
                <a:latin typeface="Arial" charset="0"/>
              </a:rPr>
              <a:t>Forms of Business Ownership</a:t>
            </a:r>
          </a:p>
          <a:p>
            <a:r>
              <a:rPr lang="en-US" sz="2000">
                <a:latin typeface="Arial" charset="0"/>
              </a:rPr>
              <a:t>Informal descriptions of business ownership include:</a:t>
            </a:r>
          </a:p>
        </p:txBody>
      </p:sp>
      <p:sp>
        <p:nvSpPr>
          <p:cNvPr id="6151" name="Text Box 9"/>
          <p:cNvSpPr txBox="1">
            <a:spLocks noChangeArrowheads="1"/>
          </p:cNvSpPr>
          <p:nvPr/>
        </p:nvSpPr>
        <p:spPr bwMode="auto">
          <a:xfrm>
            <a:off x="827088" y="4724400"/>
            <a:ext cx="3384550" cy="1006475"/>
          </a:xfrm>
          <a:prstGeom prst="rect">
            <a:avLst/>
          </a:prstGeom>
          <a:noFill/>
          <a:ln w="9525">
            <a:noFill/>
            <a:miter lim="800000"/>
            <a:headEnd/>
            <a:tailEnd/>
          </a:ln>
        </p:spPr>
        <p:txBody>
          <a:bodyPr>
            <a:spAutoFit/>
          </a:bodyPr>
          <a:lstStyle/>
          <a:p>
            <a:pPr marL="268288" indent="-268288">
              <a:buFontTx/>
              <a:buChar char="•"/>
            </a:pPr>
            <a:r>
              <a:rPr lang="en-US" sz="2000">
                <a:latin typeface="Arial" charset="0"/>
              </a:rPr>
              <a:t>sole proprietorship</a:t>
            </a:r>
          </a:p>
          <a:p>
            <a:pPr marL="268288" indent="-268288">
              <a:buFontTx/>
              <a:buChar char="•"/>
            </a:pPr>
            <a:r>
              <a:rPr lang="en-US" sz="2000">
                <a:latin typeface="Arial" charset="0"/>
              </a:rPr>
              <a:t>partnership</a:t>
            </a:r>
          </a:p>
          <a:p>
            <a:pPr marL="268288" indent="-268288">
              <a:buFontTx/>
              <a:buChar char="•"/>
            </a:pPr>
            <a:r>
              <a:rPr lang="en-US" sz="2000">
                <a:latin typeface="Arial" charset="0"/>
              </a:rPr>
              <a:t>corporation</a:t>
            </a:r>
          </a:p>
        </p:txBody>
      </p:sp>
      <p:sp>
        <p:nvSpPr>
          <p:cNvPr id="6152" name="Text Box 10"/>
          <p:cNvSpPr txBox="1">
            <a:spLocks noChangeArrowheads="1"/>
          </p:cNvSpPr>
          <p:nvPr/>
        </p:nvSpPr>
        <p:spPr bwMode="auto">
          <a:xfrm>
            <a:off x="4427538" y="4724400"/>
            <a:ext cx="3095625" cy="701675"/>
          </a:xfrm>
          <a:prstGeom prst="rect">
            <a:avLst/>
          </a:prstGeom>
          <a:noFill/>
          <a:ln w="9525">
            <a:noFill/>
            <a:miter lim="800000"/>
            <a:headEnd/>
            <a:tailEnd/>
          </a:ln>
        </p:spPr>
        <p:txBody>
          <a:bodyPr>
            <a:spAutoFit/>
          </a:bodyPr>
          <a:lstStyle/>
          <a:p>
            <a:pPr marL="268288" indent="-268288">
              <a:buFontTx/>
              <a:buChar char="•"/>
            </a:pPr>
            <a:r>
              <a:rPr lang="en-US" sz="2000">
                <a:latin typeface="Arial" charset="0"/>
              </a:rPr>
              <a:t>co-operative</a:t>
            </a:r>
          </a:p>
          <a:p>
            <a:pPr marL="268288" indent="-268288">
              <a:buFontTx/>
              <a:buChar char="•"/>
            </a:pPr>
            <a:r>
              <a:rPr lang="en-US" sz="2000">
                <a:latin typeface="Arial" charset="0"/>
              </a:rPr>
              <a:t>franchise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9">
                                            <p:txEl>
                                              <p:pRg st="2" end="2"/>
                                            </p:txEl>
                                          </p:spTgt>
                                        </p:tgtEl>
                                        <p:attrNameLst>
                                          <p:attrName>style.visibility</p:attrName>
                                        </p:attrNameLst>
                                      </p:cBhvr>
                                      <p:to>
                                        <p:strVal val="visible"/>
                                      </p:to>
                                    </p:set>
                                    <p:animEffect transition="in" filter="dissolve">
                                      <p:cBhvr>
                                        <p:cTn id="12" dur="500"/>
                                        <p:tgtEl>
                                          <p:spTgt spid="61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9">
                                            <p:txEl>
                                              <p:pRg st="4" end="4"/>
                                            </p:txEl>
                                          </p:spTgt>
                                        </p:tgtEl>
                                        <p:attrNameLst>
                                          <p:attrName>style.visibility</p:attrName>
                                        </p:attrNameLst>
                                      </p:cBhvr>
                                      <p:to>
                                        <p:strVal val="visible"/>
                                      </p:to>
                                    </p:set>
                                    <p:animEffect transition="in" filter="dissolve">
                                      <p:cBhvr>
                                        <p:cTn id="17" dur="500"/>
                                        <p:tgtEl>
                                          <p:spTgt spid="614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9">
                                            <p:txEl>
                                              <p:pRg st="5" end="5"/>
                                            </p:txEl>
                                          </p:spTgt>
                                        </p:tgtEl>
                                        <p:attrNameLst>
                                          <p:attrName>style.visibility</p:attrName>
                                        </p:attrNameLst>
                                      </p:cBhvr>
                                      <p:to>
                                        <p:strVal val="visible"/>
                                      </p:to>
                                    </p:set>
                                    <p:animEffect transition="in" filter="dissolve">
                                      <p:cBhvr>
                                        <p:cTn id="22" dur="500"/>
                                        <p:tgtEl>
                                          <p:spTgt spid="614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9">
                                            <p:txEl>
                                              <p:pRg st="6" end="6"/>
                                            </p:txEl>
                                          </p:spTgt>
                                        </p:tgtEl>
                                        <p:attrNameLst>
                                          <p:attrName>style.visibility</p:attrName>
                                        </p:attrNameLst>
                                      </p:cBhvr>
                                      <p:to>
                                        <p:strVal val="visible"/>
                                      </p:to>
                                    </p:set>
                                    <p:animEffect transition="in" filter="dissolve">
                                      <p:cBhvr>
                                        <p:cTn id="27" dur="500"/>
                                        <p:tgtEl>
                                          <p:spTgt spid="614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dissolve">
                                      <p:cBhvr>
                                        <p:cTn id="32" dur="500"/>
                                        <p:tgtEl>
                                          <p:spTgt spid="61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dissolve">
                                      <p:cBhvr>
                                        <p:cTn id="37" dur="500"/>
                                        <p:tgtEl>
                                          <p:spTgt spid="615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152"/>
                                        </p:tgtEl>
                                        <p:attrNameLst>
                                          <p:attrName>style.visibility</p:attrName>
                                        </p:attrNameLst>
                                      </p:cBhvr>
                                      <p:to>
                                        <p:strVal val="visible"/>
                                      </p:to>
                                    </p:set>
                                    <p:animEffect transition="in" filter="dissolve">
                                      <p:cBhvr>
                                        <p:cTn id="4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50" grpId="0"/>
      <p:bldP spid="6151" grpId="0"/>
      <p:bldP spid="6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1.1 </a:t>
            </a:r>
            <a:r>
              <a:rPr sz="3200">
                <a:solidFill>
                  <a:schemeClr val="accent2"/>
                </a:solidFill>
                <a:latin typeface="Arial" charset="0"/>
              </a:rPr>
              <a:t>What Is a Business?</a:t>
            </a:r>
            <a:endParaRPr lang="en-CA" sz="3200">
              <a:solidFill>
                <a:schemeClr val="accent2"/>
              </a:solidFill>
              <a:latin typeface="Arial" charset="0"/>
            </a:endParaRPr>
          </a:p>
        </p:txBody>
      </p:sp>
      <p:sp>
        <p:nvSpPr>
          <p:cNvPr id="6149" name="Rectangle 6"/>
          <p:cNvSpPr>
            <a:spLocks noGrp="1" noChangeArrowheads="1"/>
          </p:cNvSpPr>
          <p:nvPr>
            <p:ph idx="1"/>
          </p:nvPr>
        </p:nvSpPr>
        <p:spPr/>
        <p:txBody>
          <a:bodyPr/>
          <a:lstStyle/>
          <a:p>
            <a:pPr eaLnBrk="1" hangingPunct="1">
              <a:spcBef>
                <a:spcPct val="0"/>
              </a:spcBef>
            </a:pPr>
            <a:r>
              <a:rPr lang="en-US" sz="2000" b="1" u="sng" smtClean="0"/>
              <a:t>Goods or Services</a:t>
            </a:r>
          </a:p>
          <a:p>
            <a:pPr eaLnBrk="1" hangingPunct="1">
              <a:spcBef>
                <a:spcPct val="0"/>
              </a:spcBef>
            </a:pPr>
            <a:endParaRPr lang="en-CA" sz="2000" smtClean="0"/>
          </a:p>
          <a:p>
            <a:pPr eaLnBrk="1" hangingPunct="1">
              <a:spcBef>
                <a:spcPct val="0"/>
              </a:spcBef>
            </a:pPr>
            <a:r>
              <a:rPr lang="en-US" sz="2000" smtClean="0"/>
              <a:t>A business can be classified by the goods that it produces or services that it offers. Best Buy sells electronic goods while a local food bank provides a service to the community.</a:t>
            </a:r>
            <a:endParaRPr lang="en-CA" sz="2000" smtClean="0"/>
          </a:p>
        </p:txBody>
      </p:sp>
      <p:sp>
        <p:nvSpPr>
          <p:cNvPr id="6146" name="Slide Number Placeholder 6"/>
          <p:cNvSpPr>
            <a:spLocks noGrp="1"/>
          </p:cNvSpPr>
          <p:nvPr>
            <p:ph type="sldNum" sz="quarter" idx="12"/>
          </p:nvPr>
        </p:nvSpPr>
        <p:spPr/>
        <p:txBody>
          <a:bodyPr/>
          <a:lstStyle/>
          <a:p>
            <a:pPr>
              <a:defRPr/>
            </a:pPr>
            <a:fld id="{C6C7E821-6F6B-4EB6-9A3A-E11A9F5BFA5D}" type="slidenum">
              <a:rPr lang="en-CA"/>
              <a:pPr>
                <a:defRPr/>
              </a:pPr>
              <a:t>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9">
                                            <p:txEl>
                                              <p:pRg st="2" end="2"/>
                                            </p:txEl>
                                          </p:spTgt>
                                        </p:tgtEl>
                                        <p:attrNameLst>
                                          <p:attrName>style.visibility</p:attrName>
                                        </p:attrNameLst>
                                      </p:cBhvr>
                                      <p:to>
                                        <p:strVal val="visible"/>
                                      </p:to>
                                    </p:set>
                                    <p:animEffect transition="in" filter="dissolve">
                                      <p:cBhvr>
                                        <p:cTn id="12"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l" eaLnBrk="1" fontAlgn="auto" hangingPunct="1">
              <a:spcBef>
                <a:spcPts val="0"/>
              </a:spcBef>
              <a:spcAft>
                <a:spcPts val="0"/>
              </a:spcAft>
              <a:defRPr/>
            </a:pP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 1.1 </a:t>
            </a:r>
            <a:r>
              <a:rPr sz="3200">
                <a:solidFill>
                  <a:schemeClr val="accent2"/>
                </a:solidFill>
                <a:latin typeface="Arial" charset="0"/>
              </a:rPr>
              <a:t>What Is a Business?</a:t>
            </a:r>
            <a:endParaRPr lang="en-CA" sz="3200">
              <a:solidFill>
                <a:schemeClr val="accent2"/>
              </a:solidFill>
              <a:latin typeface="Arial" charset="0"/>
            </a:endParaRPr>
          </a:p>
        </p:txBody>
      </p:sp>
      <p:sp>
        <p:nvSpPr>
          <p:cNvPr id="7172" name="Rectangle 3"/>
          <p:cNvSpPr>
            <a:spLocks noGrp="1" noChangeArrowheads="1"/>
          </p:cNvSpPr>
          <p:nvPr>
            <p:ph idx="1"/>
          </p:nvPr>
        </p:nvSpPr>
        <p:spPr/>
        <p:txBody>
          <a:bodyPr>
            <a:normAutofit lnSpcReduction="10000"/>
          </a:bodyPr>
          <a:lstStyle/>
          <a:p>
            <a:pPr indent="0" eaLnBrk="1" fontAlgn="auto" hangingPunct="1">
              <a:lnSpc>
                <a:spcPct val="80000"/>
              </a:lnSpc>
              <a:spcBef>
                <a:spcPts val="0"/>
              </a:spcBef>
              <a:spcAft>
                <a:spcPts val="0"/>
              </a:spcAft>
              <a:buFontTx/>
              <a:buNone/>
              <a:defRPr/>
            </a:pPr>
            <a:r>
              <a:rPr lang="en-US" sz="2000" b="1" dirty="0" smtClean="0">
                <a:solidFill>
                  <a:srgbClr val="0000FF"/>
                </a:solidFill>
                <a:latin typeface="Arial" charset="0"/>
              </a:rPr>
              <a:t>Channels of Distribution</a:t>
            </a:r>
          </a:p>
          <a:p>
            <a:pPr indent="0" eaLnBrk="1" fontAlgn="auto" hangingPunct="1">
              <a:lnSpc>
                <a:spcPct val="80000"/>
              </a:lnSpc>
              <a:spcBef>
                <a:spcPts val="0"/>
              </a:spcBef>
              <a:spcAft>
                <a:spcPts val="0"/>
              </a:spcAft>
              <a:buFontTx/>
              <a:buNone/>
              <a:defRPr/>
            </a:pPr>
            <a:endParaRPr lang="en-US" sz="2000" dirty="0" smtClean="0">
              <a:latin typeface="Arial" charset="0"/>
            </a:endParaRPr>
          </a:p>
          <a:p>
            <a:pPr indent="0" eaLnBrk="1" fontAlgn="auto" hangingPunct="1">
              <a:lnSpc>
                <a:spcPct val="80000"/>
              </a:lnSpc>
              <a:spcBef>
                <a:spcPts val="0"/>
              </a:spcBef>
              <a:spcAft>
                <a:spcPts val="0"/>
              </a:spcAft>
              <a:buFontTx/>
              <a:buNone/>
              <a:defRPr/>
            </a:pPr>
            <a:r>
              <a:rPr lang="en-US" sz="2000" dirty="0" smtClean="0">
                <a:latin typeface="Arial" charset="0"/>
              </a:rPr>
              <a:t>A business can be classified according to </a:t>
            </a:r>
            <a:r>
              <a:rPr lang="en-US" sz="2000" i="1" dirty="0" smtClean="0">
                <a:latin typeface="Arial" charset="0"/>
              </a:rPr>
              <a:t>how</a:t>
            </a:r>
            <a:r>
              <a:rPr lang="en-US" sz="2000" dirty="0" smtClean="0">
                <a:latin typeface="Arial" charset="0"/>
              </a:rPr>
              <a:t> it delivers goods or services to the customer. Some of these categories are</a:t>
            </a:r>
          </a:p>
          <a:p>
            <a:pPr marL="179388" lvl="1" indent="266700" eaLnBrk="1" fontAlgn="auto" hangingPunct="1">
              <a:lnSpc>
                <a:spcPct val="80000"/>
              </a:lnSpc>
              <a:spcBef>
                <a:spcPts val="0"/>
              </a:spcBef>
              <a:spcAft>
                <a:spcPts val="0"/>
              </a:spcAft>
              <a:buFontTx/>
              <a:buChar char="•"/>
              <a:defRPr/>
            </a:pPr>
            <a:endParaRPr lang="en-US" sz="2000" dirty="0" smtClean="0">
              <a:latin typeface="Arial" charset="0"/>
            </a:endParaRPr>
          </a:p>
          <a:p>
            <a:pPr marL="179388" lvl="1" indent="266700" eaLnBrk="1" fontAlgn="auto" hangingPunct="1">
              <a:lnSpc>
                <a:spcPct val="80000"/>
              </a:lnSpc>
              <a:spcBef>
                <a:spcPts val="0"/>
              </a:spcBef>
              <a:spcAft>
                <a:spcPts val="0"/>
              </a:spcAft>
              <a:buFontTx/>
              <a:buChar char="•"/>
              <a:defRPr/>
            </a:pPr>
            <a:r>
              <a:rPr lang="en-US" sz="2000" dirty="0" smtClean="0">
                <a:latin typeface="Arial" charset="0"/>
              </a:rPr>
              <a:t>retail (“bricks and mortar”)</a:t>
            </a:r>
          </a:p>
          <a:p>
            <a:pPr marL="179388" lvl="1" indent="266700" eaLnBrk="1" fontAlgn="auto" hangingPunct="1">
              <a:lnSpc>
                <a:spcPct val="80000"/>
              </a:lnSpc>
              <a:spcBef>
                <a:spcPts val="0"/>
              </a:spcBef>
              <a:spcAft>
                <a:spcPts val="0"/>
              </a:spcAft>
              <a:buFontTx/>
              <a:buChar char="•"/>
              <a:defRPr/>
            </a:pPr>
            <a:r>
              <a:rPr lang="en-US" sz="2000" dirty="0" smtClean="0">
                <a:latin typeface="Arial" charset="0"/>
              </a:rPr>
              <a:t>the telephone </a:t>
            </a:r>
          </a:p>
          <a:p>
            <a:pPr marL="179388" lvl="1" indent="266700" eaLnBrk="1" fontAlgn="auto" hangingPunct="1">
              <a:lnSpc>
                <a:spcPct val="80000"/>
              </a:lnSpc>
              <a:spcBef>
                <a:spcPts val="0"/>
              </a:spcBef>
              <a:spcAft>
                <a:spcPts val="0"/>
              </a:spcAft>
              <a:buFontTx/>
              <a:buChar char="•"/>
              <a:defRPr/>
            </a:pPr>
            <a:r>
              <a:rPr lang="en-US" sz="2000" dirty="0" smtClean="0">
                <a:latin typeface="Arial" charset="0"/>
              </a:rPr>
              <a:t>catalogues</a:t>
            </a:r>
          </a:p>
          <a:p>
            <a:pPr marL="179388" lvl="1" indent="266700" eaLnBrk="1" fontAlgn="auto" hangingPunct="1">
              <a:lnSpc>
                <a:spcPct val="80000"/>
              </a:lnSpc>
              <a:spcBef>
                <a:spcPts val="0"/>
              </a:spcBef>
              <a:spcAft>
                <a:spcPts val="0"/>
              </a:spcAft>
              <a:buFontTx/>
              <a:buChar char="•"/>
              <a:defRPr/>
            </a:pPr>
            <a:r>
              <a:rPr lang="en-US" sz="2000" dirty="0" smtClean="0">
                <a:latin typeface="Arial" charset="0"/>
              </a:rPr>
              <a:t>e-commerce</a:t>
            </a:r>
          </a:p>
          <a:p>
            <a:pPr indent="0" eaLnBrk="1" fontAlgn="auto" hangingPunct="1">
              <a:lnSpc>
                <a:spcPct val="80000"/>
              </a:lnSpc>
              <a:spcBef>
                <a:spcPts val="0"/>
              </a:spcBef>
              <a:spcAft>
                <a:spcPts val="0"/>
              </a:spcAft>
              <a:buFontTx/>
              <a:buNone/>
              <a:defRPr/>
            </a:pPr>
            <a:endParaRPr lang="en-US" sz="2000" b="1" dirty="0" smtClean="0">
              <a:solidFill>
                <a:srgbClr val="0000FF"/>
              </a:solidFill>
              <a:latin typeface="Arial" charset="0"/>
            </a:endParaRPr>
          </a:p>
          <a:p>
            <a:pPr indent="0" eaLnBrk="1" fontAlgn="auto" hangingPunct="1">
              <a:lnSpc>
                <a:spcPct val="80000"/>
              </a:lnSpc>
              <a:spcBef>
                <a:spcPts val="0"/>
              </a:spcBef>
              <a:spcAft>
                <a:spcPts val="0"/>
              </a:spcAft>
              <a:buFontTx/>
              <a:buNone/>
              <a:defRPr/>
            </a:pPr>
            <a:r>
              <a:rPr lang="en-US" sz="2000" b="1" dirty="0" smtClean="0">
                <a:solidFill>
                  <a:srgbClr val="0000FF"/>
                </a:solidFill>
                <a:latin typeface="Arial" charset="0"/>
              </a:rPr>
              <a:t>Role in the Community</a:t>
            </a:r>
          </a:p>
          <a:p>
            <a:pPr indent="0" eaLnBrk="1" fontAlgn="auto" hangingPunct="1">
              <a:lnSpc>
                <a:spcPct val="80000"/>
              </a:lnSpc>
              <a:spcBef>
                <a:spcPts val="0"/>
              </a:spcBef>
              <a:spcAft>
                <a:spcPts val="0"/>
              </a:spcAft>
              <a:buFontTx/>
              <a:buNone/>
              <a:defRPr/>
            </a:pPr>
            <a:endParaRPr lang="en-US" sz="2000" dirty="0" smtClean="0">
              <a:latin typeface="Arial" charset="0"/>
            </a:endParaRPr>
          </a:p>
          <a:p>
            <a:pPr indent="0" eaLnBrk="1" fontAlgn="auto" hangingPunct="1">
              <a:lnSpc>
                <a:spcPct val="80000"/>
              </a:lnSpc>
              <a:spcBef>
                <a:spcPts val="0"/>
              </a:spcBef>
              <a:spcAft>
                <a:spcPts val="0"/>
              </a:spcAft>
              <a:buFontTx/>
              <a:buNone/>
              <a:defRPr/>
            </a:pPr>
            <a:r>
              <a:rPr lang="en-US" sz="2000" dirty="0" smtClean="0">
                <a:latin typeface="Arial" charset="0"/>
              </a:rPr>
              <a:t>A business performs different functions in its community.</a:t>
            </a:r>
          </a:p>
          <a:p>
            <a:pPr indent="0" eaLnBrk="1" fontAlgn="auto" hangingPunct="1">
              <a:lnSpc>
                <a:spcPct val="80000"/>
              </a:lnSpc>
              <a:spcBef>
                <a:spcPts val="0"/>
              </a:spcBef>
              <a:spcAft>
                <a:spcPts val="0"/>
              </a:spcAft>
              <a:buFontTx/>
              <a:buNone/>
              <a:defRPr/>
            </a:pPr>
            <a:endParaRPr lang="en-US" sz="2000" dirty="0" smtClean="0">
              <a:latin typeface="Arial" charset="0"/>
            </a:endParaRPr>
          </a:p>
          <a:p>
            <a:pPr indent="0" eaLnBrk="1" fontAlgn="auto" hangingPunct="1">
              <a:lnSpc>
                <a:spcPct val="80000"/>
              </a:lnSpc>
              <a:spcBef>
                <a:spcPts val="0"/>
              </a:spcBef>
              <a:spcAft>
                <a:spcPts val="0"/>
              </a:spcAft>
              <a:buFontTx/>
              <a:buNone/>
              <a:defRPr/>
            </a:pPr>
            <a:r>
              <a:rPr lang="en-US" sz="2000" b="1" dirty="0" smtClean="0">
                <a:solidFill>
                  <a:srgbClr val="0000FF"/>
                </a:solidFill>
                <a:latin typeface="Arial" charset="0"/>
              </a:rPr>
              <a:t>Jobs</a:t>
            </a:r>
          </a:p>
          <a:p>
            <a:pPr indent="0" eaLnBrk="1" fontAlgn="auto" hangingPunct="1">
              <a:lnSpc>
                <a:spcPct val="80000"/>
              </a:lnSpc>
              <a:spcBef>
                <a:spcPts val="0"/>
              </a:spcBef>
              <a:spcAft>
                <a:spcPts val="0"/>
              </a:spcAft>
              <a:buFont typeface="Wingdings 2" pitchFamily="18" charset="2"/>
              <a:buNone/>
              <a:defRPr/>
            </a:pPr>
            <a:endParaRPr lang="en-US" sz="2000" dirty="0" smtClean="0">
              <a:latin typeface="Arial" charset="0"/>
            </a:endParaRPr>
          </a:p>
          <a:p>
            <a:pPr indent="0" eaLnBrk="1" fontAlgn="auto" hangingPunct="1">
              <a:lnSpc>
                <a:spcPct val="80000"/>
              </a:lnSpc>
              <a:spcBef>
                <a:spcPts val="0"/>
              </a:spcBef>
              <a:spcAft>
                <a:spcPts val="0"/>
              </a:spcAft>
              <a:buFont typeface="Wingdings 2" pitchFamily="18" charset="2"/>
              <a:buNone/>
              <a:defRPr/>
            </a:pPr>
            <a:r>
              <a:rPr lang="en-US" sz="2000" dirty="0" smtClean="0">
                <a:latin typeface="Arial" charset="0"/>
              </a:rPr>
              <a:t>A business can be classified by the types of jobs that it provides.</a:t>
            </a:r>
            <a:r>
              <a:rPr lang="en-US" sz="2000" dirty="0" smtClean="0"/>
              <a:t> For example, a health club provides jobs to personal trainers, front desk workers, office workers, maintenance workers, and possibly food service personnel.</a:t>
            </a:r>
            <a:endParaRPr lang="en-CA" sz="2000" dirty="0" smtClean="0"/>
          </a:p>
          <a:p>
            <a:pPr indent="0" eaLnBrk="1" fontAlgn="auto" hangingPunct="1">
              <a:lnSpc>
                <a:spcPct val="80000"/>
              </a:lnSpc>
              <a:spcBef>
                <a:spcPts val="0"/>
              </a:spcBef>
              <a:spcAft>
                <a:spcPts val="0"/>
              </a:spcAft>
              <a:buFontTx/>
              <a:buNone/>
              <a:defRPr/>
            </a:pPr>
            <a:endParaRPr lang="en-US" sz="2000" dirty="0" smtClean="0">
              <a:latin typeface="Arial" charset="0"/>
            </a:endParaRPr>
          </a:p>
          <a:p>
            <a:pPr marL="179388" lvl="1" indent="266700" eaLnBrk="1" fontAlgn="auto" hangingPunct="1">
              <a:lnSpc>
                <a:spcPct val="80000"/>
              </a:lnSpc>
              <a:spcBef>
                <a:spcPts val="0"/>
              </a:spcBef>
              <a:spcAft>
                <a:spcPts val="0"/>
              </a:spcAft>
              <a:defRPr/>
            </a:pPr>
            <a:endParaRPr lang="en-CA" sz="1800" dirty="0" smtClean="0">
              <a:latin typeface="Arial" charset="0"/>
            </a:endParaRPr>
          </a:p>
        </p:txBody>
      </p:sp>
      <p:sp>
        <p:nvSpPr>
          <p:cNvPr id="7170" name="Slide Number Placeholder 5"/>
          <p:cNvSpPr>
            <a:spLocks noGrp="1"/>
          </p:cNvSpPr>
          <p:nvPr>
            <p:ph type="sldNum" sz="quarter" idx="12"/>
          </p:nvPr>
        </p:nvSpPr>
        <p:spPr/>
        <p:txBody>
          <a:bodyPr/>
          <a:lstStyle/>
          <a:p>
            <a:pPr>
              <a:defRPr/>
            </a:pPr>
            <a:fld id="{85D30EF0-59AC-4896-8768-6A5E1C0A09A9}" type="slidenum">
              <a:rPr lang="en-CA"/>
              <a:pPr>
                <a:defRPr/>
              </a:pPr>
              <a:t>7</a:t>
            </a:fld>
            <a:endParaRPr lang="en-CA"/>
          </a:p>
        </p:txBody>
      </p:sp>
      <p:pic>
        <p:nvPicPr>
          <p:cNvPr id="10245" name="Picture 4" descr="IMG_2475"/>
          <p:cNvPicPr>
            <a:picLocks noChangeAspect="1" noChangeArrowheads="1"/>
          </p:cNvPicPr>
          <p:nvPr/>
        </p:nvPicPr>
        <p:blipFill>
          <a:blip r:embed="rId3" cstate="print"/>
          <a:srcRect l="8318" t="2756" r="18750" b="5577"/>
          <a:stretch>
            <a:fillRect/>
          </a:stretch>
        </p:blipFill>
        <p:spPr bwMode="auto">
          <a:xfrm>
            <a:off x="6858000" y="255588"/>
            <a:ext cx="1762125" cy="1660525"/>
          </a:xfrm>
          <a:prstGeom prst="rect">
            <a:avLst/>
          </a:prstGeom>
          <a:noFill/>
          <a:ln w="57150">
            <a:solidFill>
              <a:srgbClr val="808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dissolve">
                                      <p:cBhvr>
                                        <p:cTn id="12" dur="500"/>
                                        <p:tgtEl>
                                          <p:spTgt spid="7172">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animEffect transition="in" filter="dissolve">
                                      <p:cBhvr>
                                        <p:cTn id="15" dur="500"/>
                                        <p:tgtEl>
                                          <p:spTgt spid="7172">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2">
                                            <p:txEl>
                                              <p:pRg st="5" end="5"/>
                                            </p:txEl>
                                          </p:spTgt>
                                        </p:tgtEl>
                                        <p:attrNameLst>
                                          <p:attrName>style.visibility</p:attrName>
                                        </p:attrNameLst>
                                      </p:cBhvr>
                                      <p:to>
                                        <p:strVal val="visible"/>
                                      </p:to>
                                    </p:set>
                                    <p:animEffect transition="in" filter="dissolve">
                                      <p:cBhvr>
                                        <p:cTn id="18" dur="500"/>
                                        <p:tgtEl>
                                          <p:spTgt spid="7172">
                                            <p:txEl>
                                              <p:pRg st="5" end="5"/>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2">
                                            <p:txEl>
                                              <p:pRg st="6" end="6"/>
                                            </p:txEl>
                                          </p:spTgt>
                                        </p:tgtEl>
                                        <p:attrNameLst>
                                          <p:attrName>style.visibility</p:attrName>
                                        </p:attrNameLst>
                                      </p:cBhvr>
                                      <p:to>
                                        <p:strVal val="visible"/>
                                      </p:to>
                                    </p:set>
                                    <p:animEffect transition="in" filter="dissolve">
                                      <p:cBhvr>
                                        <p:cTn id="21" dur="500"/>
                                        <p:tgtEl>
                                          <p:spTgt spid="7172">
                                            <p:txEl>
                                              <p:pRg st="6" end="6"/>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2">
                                            <p:txEl>
                                              <p:pRg st="7" end="7"/>
                                            </p:txEl>
                                          </p:spTgt>
                                        </p:tgtEl>
                                        <p:attrNameLst>
                                          <p:attrName>style.visibility</p:attrName>
                                        </p:attrNameLst>
                                      </p:cBhvr>
                                      <p:to>
                                        <p:strVal val="visible"/>
                                      </p:to>
                                    </p:set>
                                    <p:animEffect transition="in" filter="dissolve">
                                      <p:cBhvr>
                                        <p:cTn id="24" dur="500"/>
                                        <p:tgtEl>
                                          <p:spTgt spid="717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172">
                                            <p:txEl>
                                              <p:pRg st="9" end="9"/>
                                            </p:txEl>
                                          </p:spTgt>
                                        </p:tgtEl>
                                        <p:attrNameLst>
                                          <p:attrName>style.visibility</p:attrName>
                                        </p:attrNameLst>
                                      </p:cBhvr>
                                      <p:to>
                                        <p:strVal val="visible"/>
                                      </p:to>
                                    </p:set>
                                    <p:animEffect transition="in" filter="dissolve">
                                      <p:cBhvr>
                                        <p:cTn id="29" dur="500"/>
                                        <p:tgtEl>
                                          <p:spTgt spid="7172">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172">
                                            <p:txEl>
                                              <p:pRg st="11" end="11"/>
                                            </p:txEl>
                                          </p:spTgt>
                                        </p:tgtEl>
                                        <p:attrNameLst>
                                          <p:attrName>style.visibility</p:attrName>
                                        </p:attrNameLst>
                                      </p:cBhvr>
                                      <p:to>
                                        <p:strVal val="visible"/>
                                      </p:to>
                                    </p:set>
                                    <p:animEffect transition="in" filter="dissolve">
                                      <p:cBhvr>
                                        <p:cTn id="34" dur="500"/>
                                        <p:tgtEl>
                                          <p:spTgt spid="7172">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172">
                                            <p:txEl>
                                              <p:pRg st="13" end="13"/>
                                            </p:txEl>
                                          </p:spTgt>
                                        </p:tgtEl>
                                        <p:attrNameLst>
                                          <p:attrName>style.visibility</p:attrName>
                                        </p:attrNameLst>
                                      </p:cBhvr>
                                      <p:to>
                                        <p:strVal val="visible"/>
                                      </p:to>
                                    </p:set>
                                    <p:animEffect transition="in" filter="dissolve">
                                      <p:cBhvr>
                                        <p:cTn id="39" dur="500"/>
                                        <p:tgtEl>
                                          <p:spTgt spid="7172">
                                            <p:txEl>
                                              <p:pRg st="13" end="1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172">
                                            <p:txEl>
                                              <p:pRg st="15" end="15"/>
                                            </p:txEl>
                                          </p:spTgt>
                                        </p:tgtEl>
                                        <p:attrNameLst>
                                          <p:attrName>style.visibility</p:attrName>
                                        </p:attrNameLst>
                                      </p:cBhvr>
                                      <p:to>
                                        <p:strVal val="visible"/>
                                      </p:to>
                                    </p:set>
                                    <p:animEffect transition="in" filter="dissolve">
                                      <p:cBhvr>
                                        <p:cTn id="44" dur="500"/>
                                        <p:tgtEl>
                                          <p:spTgt spid="717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n-CA">
                <a:solidFill>
                  <a:schemeClr val="tx2">
                    <a:shade val="85000"/>
                    <a:satMod val="150000"/>
                  </a:schemeClr>
                </a:solidFill>
              </a:rPr>
              <a:t>Your Thoughts</a:t>
            </a:r>
          </a:p>
        </p:txBody>
      </p:sp>
      <p:sp>
        <p:nvSpPr>
          <p:cNvPr id="11267" name="Content Placeholder 2"/>
          <p:cNvSpPr>
            <a:spLocks noGrp="1"/>
          </p:cNvSpPr>
          <p:nvPr>
            <p:ph idx="1"/>
          </p:nvPr>
        </p:nvSpPr>
        <p:spPr/>
        <p:txBody>
          <a:bodyPr/>
          <a:lstStyle/>
          <a:p>
            <a:pPr eaLnBrk="1" hangingPunct="1">
              <a:spcBef>
                <a:spcPct val="0"/>
              </a:spcBef>
              <a:buFont typeface="Wingdings 2" pitchFamily="18" charset="2"/>
              <a:buNone/>
            </a:pPr>
            <a:r>
              <a:rPr lang="en-CA" b="1" smtClean="0"/>
              <a:t> Describing a Business</a:t>
            </a:r>
          </a:p>
          <a:p>
            <a:pPr eaLnBrk="1" hangingPunct="1">
              <a:spcBef>
                <a:spcPct val="0"/>
              </a:spcBef>
              <a:buFont typeface="Wingdings 2" pitchFamily="18" charset="2"/>
              <a:buNone/>
            </a:pPr>
            <a:endParaRPr lang="en-CA" smtClean="0"/>
          </a:p>
          <a:p>
            <a:pPr eaLnBrk="1" hangingPunct="1">
              <a:spcBef>
                <a:spcPct val="0"/>
              </a:spcBef>
            </a:pPr>
            <a:r>
              <a:rPr lang="en-CA" smtClean="0"/>
              <a:t>Describe a business you’re familiar with. In your description, tell about its purpose (profit or non-profit), its size, how it’s owned (if you know), the goods or services that it provides, how it delivers its goods or services, its role in the community, and the kind of jobs it provides.</a:t>
            </a:r>
          </a:p>
          <a:p>
            <a:pPr eaLnBrk="1" hangingPunct="1">
              <a:spcBef>
                <a:spcPct val="0"/>
              </a:spcBef>
              <a:buFont typeface="Wingdings 2" pitchFamily="18" charset="2"/>
              <a:buNone/>
            </a:pPr>
            <a:endParaRPr lang="en-CA" smtClean="0"/>
          </a:p>
          <a:p>
            <a:pPr eaLnBrk="1" hangingPunct="1">
              <a:spcBef>
                <a:spcPct val="0"/>
              </a:spcBef>
              <a:buFont typeface="Wingdings 2" pitchFamily="18" charset="2"/>
              <a:buNone/>
            </a:pPr>
            <a:endParaRPr lang="en-CA" smtClean="0"/>
          </a:p>
        </p:txBody>
      </p:sp>
      <p:sp>
        <p:nvSpPr>
          <p:cNvPr id="4" name="Slide Number Placeholder 3"/>
          <p:cNvSpPr>
            <a:spLocks noGrp="1"/>
          </p:cNvSpPr>
          <p:nvPr>
            <p:ph type="sldNum" sz="quarter" idx="12"/>
          </p:nvPr>
        </p:nvSpPr>
        <p:spPr/>
        <p:txBody>
          <a:bodyPr/>
          <a:lstStyle/>
          <a:p>
            <a:pPr>
              <a:defRPr/>
            </a:pPr>
            <a:fld id="{EEE70AC0-683F-4144-B512-7833493FFC19}" type="slidenum">
              <a:rPr lang="en-CA"/>
              <a:pPr>
                <a:defRPr/>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algn="l" eaLnBrk="1" fontAlgn="auto" hangingPunct="1">
              <a:spcBef>
                <a:spcPts val="0"/>
              </a:spcBef>
              <a:spcAft>
                <a:spcPts val="0"/>
              </a:spcAft>
              <a:defRPr/>
            </a:pPr>
            <a:r>
              <a:rPr sz="3200">
                <a:solidFill>
                  <a:schemeClr val="tx2">
                    <a:shade val="85000"/>
                    <a:satMod val="150000"/>
                  </a:schemeClr>
                </a:solidFill>
                <a:latin typeface="Arial" charset="0"/>
              </a:rPr>
              <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Chapter 1: Economic Basics</a:t>
            </a:r>
            <a:br>
              <a:rPr sz="3200">
                <a:solidFill>
                  <a:schemeClr val="tx2">
                    <a:shade val="85000"/>
                    <a:satMod val="150000"/>
                  </a:schemeClr>
                </a:solidFill>
                <a:latin typeface="Arial" charset="0"/>
              </a:rPr>
            </a:br>
            <a:r>
              <a:rPr sz="3200">
                <a:solidFill>
                  <a:schemeClr val="tx2">
                    <a:shade val="85000"/>
                    <a:satMod val="150000"/>
                  </a:schemeClr>
                </a:solidFill>
                <a:latin typeface="Arial" charset="0"/>
              </a:rPr>
              <a:t>1.2 </a:t>
            </a:r>
            <a:r>
              <a:rPr sz="3200">
                <a:solidFill>
                  <a:schemeClr val="accent2"/>
                </a:solidFill>
                <a:latin typeface="Arial" charset="0"/>
              </a:rPr>
              <a:t>The Role of the Consumer</a:t>
            </a:r>
            <a:br>
              <a:rPr sz="3200">
                <a:solidFill>
                  <a:schemeClr val="accent2"/>
                </a:solidFill>
                <a:latin typeface="Arial" charset="0"/>
              </a:rPr>
            </a:br>
            <a:endParaRPr lang="en-CA" sz="3200">
              <a:solidFill>
                <a:schemeClr val="accent2"/>
              </a:solidFill>
              <a:latin typeface="Arial" charset="0"/>
            </a:endParaRPr>
          </a:p>
        </p:txBody>
      </p:sp>
      <p:sp>
        <p:nvSpPr>
          <p:cNvPr id="8196" name="Rectangle 3"/>
          <p:cNvSpPr>
            <a:spLocks noGrp="1" noChangeArrowheads="1"/>
          </p:cNvSpPr>
          <p:nvPr>
            <p:ph idx="1"/>
          </p:nvPr>
        </p:nvSpPr>
        <p:spPr/>
        <p:txBody>
          <a:bodyPr/>
          <a:lstStyle/>
          <a:p>
            <a:pPr indent="0" eaLnBrk="1" hangingPunct="1">
              <a:lnSpc>
                <a:spcPct val="80000"/>
              </a:lnSpc>
              <a:spcBef>
                <a:spcPct val="0"/>
              </a:spcBef>
              <a:buFontTx/>
              <a:buNone/>
              <a:tabLst>
                <a:tab pos="1260475" algn="l"/>
              </a:tabLst>
            </a:pPr>
            <a:r>
              <a:rPr lang="en-US" sz="2000" b="1" smtClean="0">
                <a:latin typeface="Arial" charset="0"/>
              </a:rPr>
              <a:t>Producers</a:t>
            </a:r>
            <a:r>
              <a:rPr lang="en-US" sz="2000" smtClean="0">
                <a:latin typeface="Arial" charset="0"/>
              </a:rPr>
              <a:t> are the businesses that make goods or provide services that consumers need or want.</a:t>
            </a:r>
          </a:p>
          <a:p>
            <a:pPr indent="0" eaLnBrk="1" hangingPunct="1">
              <a:lnSpc>
                <a:spcPct val="60000"/>
              </a:lnSpc>
              <a:spcBef>
                <a:spcPct val="0"/>
              </a:spcBef>
              <a:buFontTx/>
              <a:buNone/>
              <a:tabLst>
                <a:tab pos="1260475" algn="l"/>
              </a:tabLst>
            </a:pPr>
            <a:endParaRPr lang="en-US" sz="2000" smtClean="0">
              <a:latin typeface="Arial" charset="0"/>
            </a:endParaRPr>
          </a:p>
          <a:p>
            <a:pPr indent="0" eaLnBrk="1" hangingPunct="1">
              <a:lnSpc>
                <a:spcPct val="70000"/>
              </a:lnSpc>
              <a:spcBef>
                <a:spcPct val="0"/>
              </a:spcBef>
              <a:buFontTx/>
              <a:buNone/>
              <a:tabLst>
                <a:tab pos="1260475" algn="l"/>
              </a:tabLst>
            </a:pPr>
            <a:r>
              <a:rPr lang="en-US" sz="2000" b="1" smtClean="0">
                <a:latin typeface="Arial" charset="0"/>
              </a:rPr>
              <a:t>Consumers</a:t>
            </a:r>
            <a:r>
              <a:rPr lang="en-US" sz="2000" smtClean="0">
                <a:latin typeface="Arial" charset="0"/>
              </a:rPr>
              <a:t> are the people who purchase goods and services from producers.</a:t>
            </a:r>
          </a:p>
          <a:p>
            <a:pPr indent="0" eaLnBrk="1" hangingPunct="1">
              <a:lnSpc>
                <a:spcPct val="6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A </a:t>
            </a:r>
            <a:r>
              <a:rPr lang="en-US" sz="2000" b="1" smtClean="0">
                <a:latin typeface="Arial" charset="0"/>
              </a:rPr>
              <a:t>marketplace</a:t>
            </a:r>
            <a:r>
              <a:rPr lang="en-US" sz="2000" smtClean="0">
                <a:latin typeface="Arial" charset="0"/>
              </a:rPr>
              <a:t> or location is where producers and consumers come together to buy and sell their goods and services.</a:t>
            </a:r>
          </a:p>
          <a:p>
            <a:pPr indent="0" eaLnBrk="1" hangingPunct="1">
              <a:lnSpc>
                <a:spcPct val="7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Businesses use </a:t>
            </a:r>
            <a:r>
              <a:rPr lang="en-US" sz="2000" b="1" smtClean="0">
                <a:latin typeface="Arial" charset="0"/>
              </a:rPr>
              <a:t>consumer habits</a:t>
            </a:r>
            <a:r>
              <a:rPr lang="en-US" sz="2000" smtClean="0">
                <a:latin typeface="Arial" charset="0"/>
              </a:rPr>
              <a:t> plus their own research to decide what quantities of goods and services they will provide to consumers. </a:t>
            </a:r>
          </a:p>
          <a:p>
            <a:pPr indent="0" eaLnBrk="1" hangingPunct="1">
              <a:lnSpc>
                <a:spcPct val="80000"/>
              </a:lnSpc>
              <a:spcBef>
                <a:spcPct val="0"/>
              </a:spcBef>
              <a:buFontTx/>
              <a:buNone/>
              <a:tabLst>
                <a:tab pos="1260475" algn="l"/>
              </a:tabLst>
            </a:pPr>
            <a:endParaRPr lang="en-US" sz="2000" smtClean="0">
              <a:latin typeface="Arial" charset="0"/>
            </a:endParaRPr>
          </a:p>
          <a:p>
            <a:pPr indent="0" eaLnBrk="1" hangingPunct="1">
              <a:lnSpc>
                <a:spcPct val="80000"/>
              </a:lnSpc>
              <a:spcBef>
                <a:spcPct val="0"/>
              </a:spcBef>
              <a:buFontTx/>
              <a:buNone/>
              <a:tabLst>
                <a:tab pos="1260475" algn="l"/>
              </a:tabLst>
            </a:pPr>
            <a:r>
              <a:rPr lang="en-US" sz="2000" smtClean="0">
                <a:latin typeface="Arial" charset="0"/>
              </a:rPr>
              <a:t>Some key questions that businesses might ask about themselves are</a:t>
            </a:r>
            <a:br>
              <a:rPr lang="en-US" sz="2000" smtClean="0">
                <a:latin typeface="Arial" charset="0"/>
              </a:rPr>
            </a:br>
            <a:endParaRPr lang="en-US" sz="2000" smtClean="0">
              <a:latin typeface="Arial" charset="0"/>
            </a:endParaRPr>
          </a:p>
          <a:p>
            <a:pPr marL="179388" lvl="1" indent="266700" eaLnBrk="1" hangingPunct="1">
              <a:lnSpc>
                <a:spcPct val="80000"/>
              </a:lnSpc>
              <a:spcBef>
                <a:spcPct val="0"/>
              </a:spcBef>
              <a:buFontTx/>
              <a:buChar char="•"/>
              <a:tabLst>
                <a:tab pos="1260475" algn="l"/>
              </a:tabLst>
            </a:pPr>
            <a:r>
              <a:rPr lang="en-US" sz="2000" smtClean="0">
                <a:latin typeface="Arial" charset="0"/>
              </a:rPr>
              <a:t>When do they want these goods and services?</a:t>
            </a:r>
          </a:p>
          <a:p>
            <a:pPr marL="179388" lvl="1" indent="266700" eaLnBrk="1" hangingPunct="1">
              <a:lnSpc>
                <a:spcPct val="80000"/>
              </a:lnSpc>
              <a:spcBef>
                <a:spcPct val="0"/>
              </a:spcBef>
              <a:buFontTx/>
              <a:buChar char="•"/>
              <a:tabLst>
                <a:tab pos="1260475" algn="l"/>
              </a:tabLst>
            </a:pPr>
            <a:r>
              <a:rPr lang="en-US" sz="2000" smtClean="0">
                <a:latin typeface="Arial" charset="0"/>
              </a:rPr>
              <a:t>Where do they want them?</a:t>
            </a:r>
          </a:p>
          <a:p>
            <a:pPr marL="179388" lvl="1" indent="266700" eaLnBrk="1" hangingPunct="1">
              <a:lnSpc>
                <a:spcPct val="80000"/>
              </a:lnSpc>
              <a:spcBef>
                <a:spcPct val="0"/>
              </a:spcBef>
              <a:buFontTx/>
              <a:buChar char="•"/>
              <a:tabLst>
                <a:tab pos="1260475" algn="l"/>
              </a:tabLst>
            </a:pPr>
            <a:r>
              <a:rPr lang="en-US" sz="2000" smtClean="0">
                <a:latin typeface="Arial" charset="0"/>
              </a:rPr>
              <a:t>How much goods or services do they want?</a:t>
            </a:r>
          </a:p>
          <a:p>
            <a:pPr marL="179388" lvl="1" indent="266700" eaLnBrk="1" hangingPunct="1">
              <a:lnSpc>
                <a:spcPct val="80000"/>
              </a:lnSpc>
              <a:spcBef>
                <a:spcPct val="0"/>
              </a:spcBef>
              <a:buFontTx/>
              <a:buChar char="•"/>
              <a:tabLst>
                <a:tab pos="1260475" algn="l"/>
              </a:tabLst>
            </a:pPr>
            <a:r>
              <a:rPr lang="en-US" sz="2000" smtClean="0">
                <a:latin typeface="Arial" charset="0"/>
              </a:rPr>
              <a:t>What price will they pay for these goods and services?</a:t>
            </a:r>
          </a:p>
        </p:txBody>
      </p:sp>
      <p:sp>
        <p:nvSpPr>
          <p:cNvPr id="8194" name="Slide Number Placeholder 5"/>
          <p:cNvSpPr>
            <a:spLocks noGrp="1"/>
          </p:cNvSpPr>
          <p:nvPr>
            <p:ph type="sldNum" sz="quarter" idx="12"/>
          </p:nvPr>
        </p:nvSpPr>
        <p:spPr/>
        <p:txBody>
          <a:bodyPr/>
          <a:lstStyle/>
          <a:p>
            <a:pPr>
              <a:defRPr/>
            </a:pPr>
            <a:fld id="{E725B1EA-9433-4955-BB99-F1179850E5C5}" type="slidenum">
              <a:rPr lang="en-CA"/>
              <a:pPr>
                <a:defRPr/>
              </a:pPr>
              <a:t>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dissolv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dissolve">
                                      <p:cBhvr>
                                        <p:cTn id="12" dur="500"/>
                                        <p:tgtEl>
                                          <p:spTgt spid="81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dissolve">
                                      <p:cBhvr>
                                        <p:cTn id="17" dur="500"/>
                                        <p:tgtEl>
                                          <p:spTgt spid="819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6">
                                            <p:txEl>
                                              <p:pRg st="6" end="6"/>
                                            </p:txEl>
                                          </p:spTgt>
                                        </p:tgtEl>
                                        <p:attrNameLst>
                                          <p:attrName>style.visibility</p:attrName>
                                        </p:attrNameLst>
                                      </p:cBhvr>
                                      <p:to>
                                        <p:strVal val="visible"/>
                                      </p:to>
                                    </p:set>
                                    <p:animEffect transition="in" filter="dissolve">
                                      <p:cBhvr>
                                        <p:cTn id="22" dur="500"/>
                                        <p:tgtEl>
                                          <p:spTgt spid="819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6">
                                            <p:txEl>
                                              <p:pRg st="8" end="8"/>
                                            </p:txEl>
                                          </p:spTgt>
                                        </p:tgtEl>
                                        <p:attrNameLst>
                                          <p:attrName>style.visibility</p:attrName>
                                        </p:attrNameLst>
                                      </p:cBhvr>
                                      <p:to>
                                        <p:strVal val="visible"/>
                                      </p:to>
                                    </p:set>
                                    <p:animEffect transition="in" filter="dissolve">
                                      <p:cBhvr>
                                        <p:cTn id="27" dur="500"/>
                                        <p:tgtEl>
                                          <p:spTgt spid="819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6">
                                            <p:txEl>
                                              <p:pRg st="9" end="9"/>
                                            </p:txEl>
                                          </p:spTgt>
                                        </p:tgtEl>
                                        <p:attrNameLst>
                                          <p:attrName>style.visibility</p:attrName>
                                        </p:attrNameLst>
                                      </p:cBhvr>
                                      <p:to>
                                        <p:strVal val="visible"/>
                                      </p:to>
                                    </p:set>
                                    <p:animEffect transition="in" filter="dissolve">
                                      <p:cBhvr>
                                        <p:cTn id="32" dur="500"/>
                                        <p:tgtEl>
                                          <p:spTgt spid="819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6">
                                            <p:txEl>
                                              <p:pRg st="10" end="10"/>
                                            </p:txEl>
                                          </p:spTgt>
                                        </p:tgtEl>
                                        <p:attrNameLst>
                                          <p:attrName>style.visibility</p:attrName>
                                        </p:attrNameLst>
                                      </p:cBhvr>
                                      <p:to>
                                        <p:strVal val="visible"/>
                                      </p:to>
                                    </p:set>
                                    <p:animEffect transition="in" filter="dissolve">
                                      <p:cBhvr>
                                        <p:cTn id="37" dur="500"/>
                                        <p:tgtEl>
                                          <p:spTgt spid="8196">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6">
                                            <p:txEl>
                                              <p:pRg st="11" end="11"/>
                                            </p:txEl>
                                          </p:spTgt>
                                        </p:tgtEl>
                                        <p:attrNameLst>
                                          <p:attrName>style.visibility</p:attrName>
                                        </p:attrNameLst>
                                      </p:cBhvr>
                                      <p:to>
                                        <p:strVal val="visible"/>
                                      </p:to>
                                    </p:set>
                                    <p:animEffect transition="in" filter="dissolve">
                                      <p:cBhvr>
                                        <p:cTn id="42" dur="500"/>
                                        <p:tgtEl>
                                          <p:spTgt spid="8196">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96">
                                            <p:txEl>
                                              <p:pRg st="12" end="12"/>
                                            </p:txEl>
                                          </p:spTgt>
                                        </p:tgtEl>
                                        <p:attrNameLst>
                                          <p:attrName>style.visibility</p:attrName>
                                        </p:attrNameLst>
                                      </p:cBhvr>
                                      <p:to>
                                        <p:strVal val="visible"/>
                                      </p:to>
                                    </p:set>
                                    <p:animEffect transition="in" filter="dissolve">
                                      <p:cBhvr>
                                        <p:cTn id="47" dur="500"/>
                                        <p:tgtEl>
                                          <p:spTgt spid="819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4920</TotalTime>
  <Words>5312</Words>
  <Application>Microsoft Office PowerPoint</Application>
  <PresentationFormat>On-screen Show (4:3)</PresentationFormat>
  <Paragraphs>665</Paragraphs>
  <Slides>45</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Times New Roman</vt:lpstr>
      <vt:lpstr>Arial</vt:lpstr>
      <vt:lpstr>Candara</vt:lpstr>
      <vt:lpstr>Wingdings 2</vt:lpstr>
      <vt:lpstr>Wingdings</vt:lpstr>
      <vt:lpstr>Human</vt:lpstr>
      <vt:lpstr>Bitmap Image</vt:lpstr>
      <vt:lpstr>Chapter 1: Economic Basics 1.1 What Is a Business?</vt:lpstr>
      <vt:lpstr>Chapter 1: Economic Basics  1.1 What Is a Business?</vt:lpstr>
      <vt:lpstr>Chapter 1: Economic Basics  1.1 What Is a Business?</vt:lpstr>
      <vt:lpstr>Chapter 1: Economic Basics  1.1 What Is a Business?</vt:lpstr>
      <vt:lpstr>Chapter 1: Economic Basics 1.1 What Is a Business?</vt:lpstr>
      <vt:lpstr>Chapter 1: Economic Basics 1.1 What Is a Business?</vt:lpstr>
      <vt:lpstr>Chapter 1: Economic Basics  1.1 What Is a Business?</vt:lpstr>
      <vt:lpstr>Your Thoughts</vt:lpstr>
      <vt:lpstr> Chapter 1: Economic Basics 1.2 The Role of the Consumer </vt:lpstr>
      <vt:lpstr> Chapter 1: Economic Basics 1.2 The Role of the Consumer </vt:lpstr>
      <vt:lpstr>Chapter 1: Economic Basics The Role of the Consumer</vt:lpstr>
      <vt:lpstr>Chapter 1: Economic Basics The Role of the Consumer</vt:lpstr>
      <vt:lpstr>Chapter 1: Economic Basics The Role of the Consumer</vt:lpstr>
      <vt:lpstr>Your Thoughts</vt:lpstr>
      <vt:lpstr>Chapter 1: Economic Basics The Role of the Consumer</vt:lpstr>
      <vt:lpstr>Chapter 1: Economic Basics The Role of the Consumer</vt:lpstr>
      <vt:lpstr>Chapter 1: Economic Basics Starting a Business</vt:lpstr>
      <vt:lpstr>Chapter 1: Economic Basics Starting a Business</vt:lpstr>
      <vt:lpstr>Chapter 1: Economic Basics Starting a Business</vt:lpstr>
      <vt:lpstr>Chapter 1: Economic Basics Starting a Business</vt:lpstr>
      <vt:lpstr>Chapter 1: Economic Basics Starting a Business</vt:lpstr>
      <vt:lpstr>Ethical, Legal, Moral Considerations</vt:lpstr>
      <vt:lpstr>Consumer Needs and Wants Con’t</vt:lpstr>
      <vt:lpstr>Consumer Needs and Wants Con’t </vt:lpstr>
      <vt:lpstr>Consumer Needs and Wants Con’t </vt:lpstr>
      <vt:lpstr>Consumer Needs and Wants Con’t </vt:lpstr>
      <vt:lpstr>Consumer Needs and Wants Con’t </vt:lpstr>
      <vt:lpstr>Consumer Needs and Wants Con’t </vt:lpstr>
      <vt:lpstr>Consumer Needs and Wants Con’t </vt:lpstr>
      <vt:lpstr>Consumer Needs and Wants Con’t </vt:lpstr>
      <vt:lpstr>Consumer Needs and Wants Con’t </vt:lpstr>
      <vt:lpstr>Consumer Needs and Wants Con’t </vt:lpstr>
      <vt:lpstr>Consumer Needs and Wants Con’t </vt:lpstr>
      <vt:lpstr>Consumer Needs and Wants Con’t </vt:lpstr>
      <vt:lpstr>Activity #2 (Handout)</vt:lpstr>
      <vt:lpstr>Activity #2 (Handout)</vt:lpstr>
      <vt:lpstr>Activity #2 (Handout)</vt:lpstr>
      <vt:lpstr>Slide 38</vt:lpstr>
      <vt:lpstr>Chapter 1: Economic Basics Economic Resources</vt:lpstr>
      <vt:lpstr>Chapter 1: Economic Basics Economic Resources</vt:lpstr>
      <vt:lpstr>Chapter 1: Economic Basics Demand, Supply, and Price</vt:lpstr>
      <vt:lpstr>Chapter 1: Economic Basics Demand, Supply, and Price</vt:lpstr>
      <vt:lpstr>Price</vt:lpstr>
      <vt:lpstr>Change in Supply</vt:lpstr>
      <vt:lpstr>Change in Demand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 Stapleton</dc:creator>
  <cp:lastModifiedBy>cams</cp:lastModifiedBy>
  <cp:revision>206</cp:revision>
  <dcterms:created xsi:type="dcterms:W3CDTF">2007-04-03T00:44:59Z</dcterms:created>
  <dcterms:modified xsi:type="dcterms:W3CDTF">2014-03-03T14:21:29Z</dcterms:modified>
</cp:coreProperties>
</file>